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91" r:id="rId3"/>
    <p:sldId id="306" r:id="rId4"/>
    <p:sldId id="293" r:id="rId5"/>
    <p:sldId id="294" r:id="rId6"/>
    <p:sldId id="300" r:id="rId7"/>
    <p:sldId id="301" r:id="rId8"/>
    <p:sldId id="302" r:id="rId9"/>
    <p:sldId id="307" r:id="rId10"/>
    <p:sldId id="296" r:id="rId11"/>
    <p:sldId id="308" r:id="rId12"/>
    <p:sldId id="309" r:id="rId13"/>
    <p:sldId id="310" r:id="rId14"/>
    <p:sldId id="311" r:id="rId15"/>
    <p:sldId id="312" r:id="rId16"/>
    <p:sldId id="313" r:id="rId17"/>
    <p:sldId id="297"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25"/>
    <p:restoredTop sz="93625"/>
  </p:normalViewPr>
  <p:slideViewPr>
    <p:cSldViewPr snapToGrid="0">
      <p:cViewPr varScale="1">
        <p:scale>
          <a:sx n="103" d="100"/>
          <a:sy n="103" d="100"/>
        </p:scale>
        <p:origin x="656"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D0DC90-4FF9-4B1D-A84A-7425A433A072}" type="datetimeFigureOut">
              <a:rPr lang="tr-TR" smtClean="0"/>
              <a:pPr/>
              <a:t>8.04.2018</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8DAE4B-B211-4185-8EDB-9EBAC640DACE}" type="slidenum">
              <a:rPr lang="tr-TR" smtClean="0"/>
              <a:pPr/>
              <a:t>‹#›</a:t>
            </a:fld>
            <a:endParaRPr lang="tr-TR"/>
          </a:p>
        </p:txBody>
      </p:sp>
    </p:spTree>
    <p:extLst>
      <p:ext uri="{BB962C8B-B14F-4D97-AF65-F5344CB8AC3E}">
        <p14:creationId xmlns:p14="http://schemas.microsoft.com/office/powerpoint/2010/main" val="1063151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58DAE4B-B211-4185-8EDB-9EBAC640DACE}" type="slidenum">
              <a:rPr lang="tr-TR" smtClean="0"/>
              <a:pPr/>
              <a:t>12</a:t>
            </a:fld>
            <a:endParaRPr lang="tr-TR"/>
          </a:p>
        </p:txBody>
      </p:sp>
    </p:spTree>
    <p:extLst>
      <p:ext uri="{BB962C8B-B14F-4D97-AF65-F5344CB8AC3E}">
        <p14:creationId xmlns:p14="http://schemas.microsoft.com/office/powerpoint/2010/main" val="1948109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7707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Date Placeholder 2"/>
          <p:cNvSpPr>
            <a:spLocks noGrp="1"/>
          </p:cNvSpPr>
          <p:nvPr>
            <p:ph type="dt" sz="half" idx="10"/>
          </p:nvPr>
        </p:nvSpPr>
        <p:spPr/>
        <p:txBody>
          <a:bodyPr/>
          <a:lstStyle/>
          <a:p>
            <a:fld id="{211DCF7F-8D0F-41EC-89A4-717E23F2C874}" type="datetimeFigureOut">
              <a:rPr lang="tr-TR" smtClean="0"/>
              <a:pPr/>
              <a:t>8.04.2018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4001924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2876457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84767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180690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942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tr-TR"/>
              <a:t>Asıl metin stillerini düzenlemek için tıklatın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382828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33714391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284720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1041219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tr-TR"/>
              <a:t>Asıl başlık stili için tıklatın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211DCF7F-8D0F-41EC-89A4-717E23F2C874}" type="datetimeFigureOut">
              <a:rPr lang="tr-TR" smtClean="0"/>
              <a:pPr/>
              <a:t>8.04.2018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2782970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211DCF7F-8D0F-41EC-89A4-717E23F2C874}" type="datetimeFigureOut">
              <a:rPr lang="tr-TR" smtClean="0"/>
              <a:pPr/>
              <a:t>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2424579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211DCF7F-8D0F-41EC-89A4-717E23F2C874}" type="datetimeFigureOut">
              <a:rPr lang="tr-TR" smtClean="0"/>
              <a:pPr/>
              <a:t>8.04.2018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3300508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211DCF7F-8D0F-41EC-89A4-717E23F2C874}" type="datetimeFigureOut">
              <a:rPr lang="tr-TR" smtClean="0"/>
              <a:pPr/>
              <a:t>8.04.2018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264248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DCF7F-8D0F-41EC-89A4-717E23F2C874}" type="datetimeFigureOut">
              <a:rPr lang="tr-TR" smtClean="0"/>
              <a:pPr/>
              <a:t>8.04.2018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232533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11DCF7F-8D0F-41EC-89A4-717E23F2C874}" type="datetimeFigureOut">
              <a:rPr lang="tr-TR" smtClean="0"/>
              <a:pPr/>
              <a:t>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1952327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211DCF7F-8D0F-41EC-89A4-717E23F2C874}" type="datetimeFigureOut">
              <a:rPr lang="tr-TR" smtClean="0"/>
              <a:pPr/>
              <a:t>8.04.2018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5B7E083-EA27-44B2-8893-44FB9C9D68C8}" type="slidenum">
              <a:rPr lang="tr-TR" smtClean="0"/>
              <a:pPr/>
              <a:t>‹#›</a:t>
            </a:fld>
            <a:endParaRPr lang="tr-TR"/>
          </a:p>
        </p:txBody>
      </p:sp>
    </p:spTree>
    <p:extLst>
      <p:ext uri="{BB962C8B-B14F-4D97-AF65-F5344CB8AC3E}">
        <p14:creationId xmlns:p14="http://schemas.microsoft.com/office/powerpoint/2010/main" val="1242242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11DCF7F-8D0F-41EC-89A4-717E23F2C874}" type="datetimeFigureOut">
              <a:rPr lang="tr-TR" smtClean="0"/>
              <a:pPr/>
              <a:t>8.04.2018</a:t>
            </a:fld>
            <a:endParaRPr lang="tr-T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tr-T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5B7E083-EA27-44B2-8893-44FB9C9D68C8}" type="slidenum">
              <a:rPr lang="tr-TR" smtClean="0"/>
              <a:pPr/>
              <a:t>‹#›</a:t>
            </a:fld>
            <a:endParaRPr lang="tr-TR"/>
          </a:p>
        </p:txBody>
      </p:sp>
    </p:spTree>
    <p:extLst>
      <p:ext uri="{BB962C8B-B14F-4D97-AF65-F5344CB8AC3E}">
        <p14:creationId xmlns:p14="http://schemas.microsoft.com/office/powerpoint/2010/main" val="26178307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eoyo.meb.gov.tr/Login.asp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cid:image003.png@01D18067.195235E0" TargetMode="External"/><Relationship Id="rId5" Type="http://schemas.openxmlformats.org/officeDocument/2006/relationships/image" Target="../media/image6.png"/><Relationship Id="rId4" Type="http://schemas.openxmlformats.org/officeDocument/2006/relationships/image" Target="cid:image001.png@01D18067.195235E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cid:image001.png@01D18067.195235E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4400" dirty="0"/>
              <a:t>EĞİTİM ÖĞRETİMDE YENİLİKÇİLİK ÖDÜLLERİ</a:t>
            </a:r>
            <a:br>
              <a:rPr lang="tr-TR" sz="4400" dirty="0"/>
            </a:br>
            <a:endParaRPr lang="tr-TR" sz="4400" dirty="0"/>
          </a:p>
        </p:txBody>
      </p:sp>
      <p:sp>
        <p:nvSpPr>
          <p:cNvPr id="3" name="Alt Başlık 2"/>
          <p:cNvSpPr>
            <a:spLocks noGrp="1"/>
          </p:cNvSpPr>
          <p:nvPr>
            <p:ph type="subTitle" idx="1"/>
          </p:nvPr>
        </p:nvSpPr>
        <p:spPr/>
        <p:txBody>
          <a:bodyPr>
            <a:normAutofit fontScale="92500" lnSpcReduction="10000"/>
          </a:bodyPr>
          <a:lstStyle/>
          <a:p>
            <a:r>
              <a:rPr lang="tr-TR" sz="6000" dirty="0"/>
              <a:t>BAŞVURU</a:t>
            </a:r>
          </a:p>
          <a:p>
            <a:r>
              <a:rPr lang="tr-TR" sz="6000" dirty="0"/>
              <a:t>SÜRECİ</a:t>
            </a:r>
          </a:p>
        </p:txBody>
      </p:sp>
    </p:spTree>
    <p:extLst>
      <p:ext uri="{BB962C8B-B14F-4D97-AF65-F5344CB8AC3E}">
        <p14:creationId xmlns:p14="http://schemas.microsoft.com/office/powerpoint/2010/main" val="1031830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77493" y="243548"/>
            <a:ext cx="11303830" cy="6614452"/>
          </a:xfrm>
          <a:prstGeom prst="rect">
            <a:avLst/>
          </a:prstGeom>
        </p:spPr>
      </p:pic>
      <p:sp>
        <p:nvSpPr>
          <p:cNvPr id="5" name="Metin kutusu 4"/>
          <p:cNvSpPr txBox="1"/>
          <p:nvPr/>
        </p:nvSpPr>
        <p:spPr>
          <a:xfrm>
            <a:off x="672122" y="5308271"/>
            <a:ext cx="10988431" cy="954107"/>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MEBBİS ŞİFRESİ İLE BİREYSEL BAŞVURU</a:t>
            </a:r>
          </a:p>
          <a:p>
            <a:endParaRPr lang="tr-TR" dirty="0">
              <a:solidFill>
                <a:schemeClr val="bg1"/>
              </a:solidFill>
            </a:endParaRPr>
          </a:p>
          <a:p>
            <a:pPr marL="285750" indent="-285750">
              <a:buFont typeface="Arial" panose="020B0604020202020204" pitchFamily="34" charset="0"/>
              <a:buChar char="•"/>
            </a:pPr>
            <a:r>
              <a:rPr lang="tr-TR" dirty="0">
                <a:solidFill>
                  <a:schemeClr val="bg1"/>
                </a:solidFill>
              </a:rPr>
              <a:t>Bireysel Mebbis Kullanıcı Adı  ve Şifresi kullanılarak giriş yapılır.</a:t>
            </a:r>
          </a:p>
        </p:txBody>
      </p:sp>
    </p:spTree>
    <p:extLst>
      <p:ext uri="{BB962C8B-B14F-4D97-AF65-F5344CB8AC3E}">
        <p14:creationId xmlns:p14="http://schemas.microsoft.com/office/powerpoint/2010/main" val="145993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br>
              <a:rPr lang="tr-TR" sz="2700" cap="none" dirty="0"/>
            </a:br>
            <a:r>
              <a:rPr lang="tr-TR" sz="2700" cap="none" dirty="0"/>
              <a:t> </a:t>
            </a:r>
            <a:br>
              <a:rPr lang="tr-TR" sz="2700" cap="none" dirty="0"/>
            </a:br>
            <a:br>
              <a:rPr lang="tr-TR" sz="2700" cap="none" dirty="0"/>
            </a:br>
            <a:br>
              <a:rPr lang="tr-TR" sz="2200" cap="none" dirty="0">
                <a:solidFill>
                  <a:schemeClr val="bg1"/>
                </a:solidFill>
                <a:latin typeface="+mn-lt"/>
                <a:ea typeface="+mn-ea"/>
                <a:cs typeface="+mn-cs"/>
              </a:rPr>
            </a:br>
            <a:br>
              <a:rPr lang="tr-TR" sz="2200" cap="none" dirty="0">
                <a:solidFill>
                  <a:schemeClr val="bg1"/>
                </a:solidFill>
                <a:latin typeface="+mn-lt"/>
                <a:ea typeface="+mn-ea"/>
                <a:cs typeface="+mn-cs"/>
              </a:rPr>
            </a:br>
            <a:r>
              <a:rPr lang="tr-TR" sz="2200" cap="none" dirty="0">
                <a:solidFill>
                  <a:schemeClr val="bg1"/>
                </a:solidFill>
                <a:latin typeface="+mn-lt"/>
                <a:ea typeface="+mn-ea"/>
                <a:cs typeface="+mn-cs"/>
              </a:rPr>
              <a:t>ekle butonu tıklanarak sırası ile tüm bilgiler doldurulmalıdır.</a:t>
            </a:r>
            <a:br>
              <a:rPr lang="tr-TR" sz="2200" cap="none" dirty="0"/>
            </a:br>
            <a:br>
              <a:rPr lang="tr-TR" dirty="0"/>
            </a:br>
            <a:br>
              <a:rPr lang="tr-TR" dirty="0"/>
            </a:br>
            <a:endParaRPr lang="tr-TR" dirty="0"/>
          </a:p>
        </p:txBody>
      </p:sp>
      <p:pic>
        <p:nvPicPr>
          <p:cNvPr id="4" name="3 İçerik Yer Tutucusu" descr="C:\Users\Ayse DILEKMEN\Desktop\2016 yenilikçilik\ekran\ILGIN.jpg"/>
          <p:cNvPicPr>
            <a:picLocks noGrp="1"/>
          </p:cNvPicPr>
          <p:nvPr>
            <p:ph idx="1"/>
          </p:nvPr>
        </p:nvPicPr>
        <p:blipFill>
          <a:blip r:embed="rId2" cstate="print"/>
          <a:srcRect/>
          <a:stretch>
            <a:fillRect/>
          </a:stretch>
        </p:blipFill>
        <p:spPr bwMode="auto">
          <a:xfrm>
            <a:off x="1538661" y="700645"/>
            <a:ext cx="8460361" cy="3908652"/>
          </a:xfrm>
          <a:prstGeom prst="rect">
            <a:avLst/>
          </a:prstGeom>
          <a:noFill/>
          <a:ln w="9525">
            <a:noFill/>
            <a:miter lim="800000"/>
            <a:headEnd/>
            <a:tailEnd/>
          </a:ln>
        </p:spPr>
      </p:pic>
      <p:sp>
        <p:nvSpPr>
          <p:cNvPr id="6" name="Metin kutusu 4"/>
          <p:cNvSpPr txBox="1"/>
          <p:nvPr/>
        </p:nvSpPr>
        <p:spPr>
          <a:xfrm>
            <a:off x="640862" y="4845132"/>
            <a:ext cx="11050953" cy="1692771"/>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BAŞVURAN BİLGİLERİ</a:t>
            </a:r>
          </a:p>
          <a:p>
            <a:endParaRPr lang="tr-TR" sz="2000" dirty="0">
              <a:solidFill>
                <a:schemeClr val="bg1"/>
              </a:solidFill>
            </a:endParaRPr>
          </a:p>
          <a:p>
            <a:pPr marL="285750" indent="-285750">
              <a:buFont typeface="Arial" panose="020B0604020202020204" pitchFamily="34" charset="0"/>
              <a:buChar char="•"/>
            </a:pPr>
            <a:r>
              <a:rPr lang="tr-TR" sz="2000" dirty="0">
                <a:solidFill>
                  <a:schemeClr val="bg1"/>
                </a:solidFill>
              </a:rPr>
              <a:t>Öncelikle “2016/6 sayılı genelge’de yer alan hükümleri okudum; kabul, beyan ve taahhüt ederim.” ifadesi işaretlenmelidir.</a:t>
            </a:r>
          </a:p>
          <a:p>
            <a:pPr marL="285750" indent="-285750">
              <a:buFont typeface="Arial" panose="020B0604020202020204" pitchFamily="34" charset="0"/>
              <a:buChar char="•"/>
            </a:pPr>
            <a:r>
              <a:rPr lang="tr-TR" sz="2000" dirty="0">
                <a:solidFill>
                  <a:schemeClr val="bg1"/>
                </a:solidFill>
              </a:rPr>
              <a:t>Ekle butonu tıklanarak istenen tüm bilgiler doldurulmalıdır.</a:t>
            </a:r>
          </a:p>
        </p:txBody>
      </p:sp>
      <p:pic>
        <p:nvPicPr>
          <p:cNvPr id="5" name="4 Resim" descr="C:\Users\Ayse DILEKMEN\Desktop\2016 yenilikçilik\ekran\BİREYSEL TC İLE GÜNCELLEME.JPG"/>
          <p:cNvPicPr/>
          <p:nvPr/>
        </p:nvPicPr>
        <p:blipFill>
          <a:blip r:embed="rId3" cstate="print"/>
          <a:srcRect/>
          <a:stretch>
            <a:fillRect/>
          </a:stretch>
        </p:blipFill>
        <p:spPr bwMode="auto">
          <a:xfrm>
            <a:off x="1520042" y="665019"/>
            <a:ext cx="8467105" cy="4107752"/>
          </a:xfrm>
          <a:prstGeom prst="rect">
            <a:avLst/>
          </a:prstGeom>
          <a:noFill/>
          <a:ln w="9525">
            <a:noFill/>
            <a:miter lim="800000"/>
            <a:headEnd/>
            <a:tailEnd/>
          </a:ln>
        </p:spPr>
      </p:pic>
      <p:pic>
        <p:nvPicPr>
          <p:cNvPr id="7" name="6 Resim" descr="C:\Users\Ayse DILEKMEN\Desktop\2016 yenilikçilik\ekran\BİREYSEL MEBBİS İLE BAŞVURAN XXXXXELVAN.jpg"/>
          <p:cNvPicPr/>
          <p:nvPr/>
        </p:nvPicPr>
        <p:blipFill>
          <a:blip r:embed="rId4" cstate="print"/>
          <a:srcRect/>
          <a:stretch>
            <a:fillRect/>
          </a:stretch>
        </p:blipFill>
        <p:spPr bwMode="auto">
          <a:xfrm>
            <a:off x="1543791" y="653143"/>
            <a:ext cx="8502733" cy="416823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br>
              <a:rPr lang="tr-TR" sz="2700" cap="none" dirty="0"/>
            </a:br>
            <a:r>
              <a:rPr lang="tr-TR" sz="2700" cap="none" dirty="0"/>
              <a:t> </a:t>
            </a:r>
            <a:br>
              <a:rPr lang="tr-TR" sz="2700" cap="none" dirty="0"/>
            </a:br>
            <a:br>
              <a:rPr lang="tr-TR" sz="2700" cap="none" dirty="0"/>
            </a:br>
            <a:br>
              <a:rPr lang="tr-TR" sz="2200" cap="none" dirty="0">
                <a:solidFill>
                  <a:schemeClr val="bg1"/>
                </a:solidFill>
                <a:latin typeface="+mn-lt"/>
                <a:ea typeface="+mn-ea"/>
                <a:cs typeface="+mn-cs"/>
              </a:rPr>
            </a:br>
            <a:br>
              <a:rPr lang="tr-TR" sz="2200" cap="none" dirty="0">
                <a:solidFill>
                  <a:schemeClr val="bg1"/>
                </a:solidFill>
                <a:latin typeface="+mn-lt"/>
                <a:ea typeface="+mn-ea"/>
                <a:cs typeface="+mn-cs"/>
              </a:rPr>
            </a:br>
            <a:r>
              <a:rPr lang="tr-TR" sz="2200" cap="none" dirty="0">
                <a:solidFill>
                  <a:schemeClr val="bg1"/>
                </a:solidFill>
                <a:latin typeface="+mn-lt"/>
                <a:ea typeface="+mn-ea"/>
                <a:cs typeface="+mn-cs"/>
              </a:rPr>
              <a:t>ekle butonu tıklanarak sırası ile tüm bilgiler doldurulmalıdır.</a:t>
            </a:r>
            <a:br>
              <a:rPr lang="tr-TR" sz="2200" cap="none" dirty="0"/>
            </a:br>
            <a:br>
              <a:rPr lang="tr-TR" dirty="0"/>
            </a:br>
            <a:br>
              <a:rPr lang="tr-TR" dirty="0"/>
            </a:br>
            <a:endParaRPr lang="tr-TR" dirty="0"/>
          </a:p>
        </p:txBody>
      </p:sp>
      <p:pic>
        <p:nvPicPr>
          <p:cNvPr id="4" name="3 İçerik Yer Tutucusu" descr="C:\Users\Ayse DILEKMEN\Desktop\2016 yenilikçilik\ekran\ILGIN.jpg"/>
          <p:cNvPicPr>
            <a:picLocks noGrp="1"/>
          </p:cNvPicPr>
          <p:nvPr>
            <p:ph idx="1"/>
          </p:nvPr>
        </p:nvPicPr>
        <p:blipFill>
          <a:blip r:embed="rId3" cstate="print"/>
          <a:srcRect/>
          <a:stretch>
            <a:fillRect/>
          </a:stretch>
        </p:blipFill>
        <p:spPr bwMode="auto">
          <a:xfrm>
            <a:off x="1550537" y="498765"/>
            <a:ext cx="8460361" cy="3908652"/>
          </a:xfrm>
          <a:prstGeom prst="rect">
            <a:avLst/>
          </a:prstGeom>
          <a:noFill/>
          <a:ln w="9525">
            <a:noFill/>
            <a:miter lim="800000"/>
            <a:headEnd/>
            <a:tailEnd/>
          </a:ln>
        </p:spPr>
      </p:pic>
      <p:sp>
        <p:nvSpPr>
          <p:cNvPr id="6" name="Metin kutusu 4"/>
          <p:cNvSpPr txBox="1"/>
          <p:nvPr/>
        </p:nvSpPr>
        <p:spPr>
          <a:xfrm>
            <a:off x="747740" y="4611231"/>
            <a:ext cx="11050953" cy="1938992"/>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BAŞVURAN, ÇALIŞMANIN UYGULANDIĞI KURUM VE PROJE BİLGİLERİ</a:t>
            </a:r>
          </a:p>
          <a:p>
            <a:pPr marL="285750" indent="-285750">
              <a:buFont typeface="Arial" panose="020B0604020202020204" pitchFamily="34" charset="0"/>
              <a:buChar char="•"/>
            </a:pPr>
            <a:r>
              <a:rPr lang="tr-TR" sz="2000" dirty="0">
                <a:solidFill>
                  <a:schemeClr val="bg1"/>
                </a:solidFill>
              </a:rPr>
              <a:t>Öncelikle “2016/6 sayılı genelge’de yer alan hükümleri okudum; kabul, beyan ve taahhüt ederim.” ifadesi işaretlenmelidir.</a:t>
            </a:r>
          </a:p>
          <a:p>
            <a:pPr marL="285750" indent="-285750">
              <a:buFont typeface="Arial" panose="020B0604020202020204" pitchFamily="34" charset="0"/>
              <a:buChar char="•"/>
            </a:pPr>
            <a:r>
              <a:rPr lang="tr-TR" sz="2000" dirty="0">
                <a:solidFill>
                  <a:schemeClr val="bg1"/>
                </a:solidFill>
              </a:rPr>
              <a:t>Ekle butonu tıklanarak başvuran, çalışmanın uygulandığı kurum ve proje bilgileri bölümlerinde istenen tüm bilgiler doldurulmalıdır ve rapor metni pdf formatında yüklenmelidir.</a:t>
            </a:r>
          </a:p>
        </p:txBody>
      </p:sp>
      <p:pic>
        <p:nvPicPr>
          <p:cNvPr id="5" name="4 Resim" descr="C:\Users\Ayse DILEKMEN\Desktop\2016 yenilikçilik\ekran\BİREYSEL TC İLE GÜNCELLEME.JPG"/>
          <p:cNvPicPr/>
          <p:nvPr/>
        </p:nvPicPr>
        <p:blipFill>
          <a:blip r:embed="rId4" cstate="print"/>
          <a:srcRect/>
          <a:stretch>
            <a:fillRect/>
          </a:stretch>
        </p:blipFill>
        <p:spPr bwMode="auto">
          <a:xfrm>
            <a:off x="1520042" y="665019"/>
            <a:ext cx="8467105" cy="3776352"/>
          </a:xfrm>
          <a:prstGeom prst="rect">
            <a:avLst/>
          </a:prstGeom>
          <a:noFill/>
          <a:ln w="9525">
            <a:noFill/>
            <a:miter lim="800000"/>
            <a:headEnd/>
            <a:tailEnd/>
          </a:ln>
        </p:spPr>
      </p:pic>
      <p:pic>
        <p:nvPicPr>
          <p:cNvPr id="7" name="6 Resim" descr="C:\Users\Ayse DILEKMEN\Desktop\2016 yenilikçilik\ekran\BİREYSEL MEBBİS İLE BAŞVURAN XXXXXELVAN.jpg"/>
          <p:cNvPicPr/>
          <p:nvPr/>
        </p:nvPicPr>
        <p:blipFill>
          <a:blip r:embed="rId5" cstate="print"/>
          <a:srcRect/>
          <a:stretch>
            <a:fillRect/>
          </a:stretch>
        </p:blipFill>
        <p:spPr bwMode="auto">
          <a:xfrm>
            <a:off x="1496290" y="249382"/>
            <a:ext cx="8502733" cy="4168239"/>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5" name="Metin kutusu 4"/>
          <p:cNvSpPr txBox="1"/>
          <p:nvPr/>
        </p:nvSpPr>
        <p:spPr>
          <a:xfrm>
            <a:off x="605236" y="4476997"/>
            <a:ext cx="11050953" cy="1785104"/>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KURUMSAL BAŞVURU</a:t>
            </a:r>
          </a:p>
          <a:p>
            <a:endParaRPr lang="tr-TR" dirty="0">
              <a:solidFill>
                <a:schemeClr val="bg1"/>
              </a:solidFill>
            </a:endParaRPr>
          </a:p>
          <a:p>
            <a:pPr marL="285750" indent="-285750">
              <a:buFont typeface="Arial" panose="020B0604020202020204" pitchFamily="34" charset="0"/>
              <a:buChar char="•"/>
            </a:pPr>
            <a:r>
              <a:rPr lang="tr-TR" dirty="0">
                <a:solidFill>
                  <a:schemeClr val="bg1"/>
                </a:solidFill>
              </a:rPr>
              <a:t>Kurumsal Başvuru için ilgili alan seçilerek </a:t>
            </a:r>
            <a:r>
              <a:rPr lang="tr-TR" b="1" dirty="0">
                <a:solidFill>
                  <a:schemeClr val="bg1"/>
                </a:solidFill>
              </a:rPr>
              <a:t>Kurumun</a:t>
            </a:r>
            <a:r>
              <a:rPr lang="tr-TR" dirty="0">
                <a:solidFill>
                  <a:schemeClr val="bg1"/>
                </a:solidFill>
              </a:rPr>
              <a:t> MEBBİS şifresi ile giriş yapılabilecektir. Açıklamaları okuduğunu ve şartları kabul ettiğini onaylayarak Kurumsal Kullanıcı Girişi tıklanacaktır.</a:t>
            </a:r>
          </a:p>
          <a:p>
            <a:pPr marL="285750" indent="-285750">
              <a:buFont typeface="Arial" panose="020B0604020202020204" pitchFamily="34" charset="0"/>
              <a:buChar char="•"/>
            </a:pPr>
            <a:endParaRPr lang="tr-TR" dirty="0">
              <a:solidFill>
                <a:schemeClr val="bg1"/>
              </a:solidFill>
            </a:endParaRPr>
          </a:p>
        </p:txBody>
      </p:sp>
      <p:pic>
        <p:nvPicPr>
          <p:cNvPr id="10" name="9 İçerik Yer Tutucusu" descr="C:\Users\Ayse DILEKMEN\Desktop\ekran kılavuz\kurumsal.JPG"/>
          <p:cNvPicPr>
            <a:picLocks noGrp="1"/>
          </p:cNvPicPr>
          <p:nvPr>
            <p:ph idx="1"/>
          </p:nvPr>
        </p:nvPicPr>
        <p:blipFill>
          <a:blip r:embed="rId2" cstate="print"/>
          <a:srcRect/>
          <a:stretch>
            <a:fillRect/>
          </a:stretch>
        </p:blipFill>
        <p:spPr bwMode="auto">
          <a:xfrm>
            <a:off x="3728852" y="439387"/>
            <a:ext cx="3918857" cy="3789899"/>
          </a:xfrm>
          <a:prstGeom prst="rect">
            <a:avLst/>
          </a:prstGeom>
          <a:noFill/>
          <a:ln w="9525">
            <a:noFill/>
            <a:miter lim="800000"/>
            <a:headEnd/>
            <a:tailEnd/>
          </a:ln>
        </p:spPr>
      </p:pic>
    </p:spTree>
    <p:extLst>
      <p:ext uri="{BB962C8B-B14F-4D97-AF65-F5344CB8AC3E}">
        <p14:creationId xmlns:p14="http://schemas.microsoft.com/office/powerpoint/2010/main" val="94069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br>
              <a:rPr lang="tr-TR" sz="2700" cap="none" dirty="0"/>
            </a:br>
            <a:r>
              <a:rPr lang="tr-TR" sz="2700" cap="none" dirty="0"/>
              <a:t> </a:t>
            </a:r>
            <a:br>
              <a:rPr lang="tr-TR" sz="2700" cap="none" dirty="0"/>
            </a:br>
            <a:br>
              <a:rPr lang="tr-TR" sz="2700" cap="none" dirty="0"/>
            </a:br>
            <a:br>
              <a:rPr lang="tr-TR" sz="2200" cap="none" dirty="0">
                <a:solidFill>
                  <a:schemeClr val="bg1"/>
                </a:solidFill>
                <a:latin typeface="+mn-lt"/>
                <a:ea typeface="+mn-ea"/>
                <a:cs typeface="+mn-cs"/>
              </a:rPr>
            </a:br>
            <a:br>
              <a:rPr lang="tr-TR" sz="2200" cap="none" dirty="0">
                <a:solidFill>
                  <a:schemeClr val="bg1"/>
                </a:solidFill>
                <a:latin typeface="+mn-lt"/>
                <a:ea typeface="+mn-ea"/>
                <a:cs typeface="+mn-cs"/>
              </a:rPr>
            </a:br>
            <a:r>
              <a:rPr lang="tr-TR" sz="2200" cap="none" dirty="0">
                <a:solidFill>
                  <a:schemeClr val="bg1"/>
                </a:solidFill>
                <a:latin typeface="+mn-lt"/>
                <a:ea typeface="+mn-ea"/>
                <a:cs typeface="+mn-cs"/>
              </a:rPr>
              <a:t>ekle butonu tıklanarak sırası ile tüm bilgiler doldurulmalıdır.</a:t>
            </a:r>
            <a:br>
              <a:rPr lang="tr-TR" sz="2200" cap="none" dirty="0"/>
            </a:br>
            <a:br>
              <a:rPr lang="tr-TR" dirty="0"/>
            </a:br>
            <a:br>
              <a:rPr lang="tr-TR" dirty="0"/>
            </a:br>
            <a:endParaRPr lang="tr-TR" dirty="0"/>
          </a:p>
        </p:txBody>
      </p:sp>
      <p:sp>
        <p:nvSpPr>
          <p:cNvPr id="6" name="Metin kutusu 4"/>
          <p:cNvSpPr txBox="1"/>
          <p:nvPr/>
        </p:nvSpPr>
        <p:spPr>
          <a:xfrm>
            <a:off x="640862" y="4845132"/>
            <a:ext cx="11050953" cy="1938992"/>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KURUMSAL BAŞVURU BİLGİLERİ</a:t>
            </a:r>
          </a:p>
          <a:p>
            <a:endParaRPr lang="tr-TR" sz="2000" dirty="0">
              <a:solidFill>
                <a:schemeClr val="bg1"/>
              </a:solidFill>
            </a:endParaRPr>
          </a:p>
          <a:p>
            <a:pPr marL="285750" indent="-285750">
              <a:buFont typeface="Arial" panose="020B0604020202020204" pitchFamily="34" charset="0"/>
              <a:buChar char="•"/>
            </a:pPr>
            <a:r>
              <a:rPr lang="tr-TR" sz="2000" dirty="0">
                <a:solidFill>
                  <a:schemeClr val="bg1"/>
                </a:solidFill>
              </a:rPr>
              <a:t>Tüm bilgiler MEBBİS’ten alınmaktadır. Yanlış gelen bilgi ya da eksik bilgiler var ise başvurudan önce bu bilgiler tamamlanmalıdır.</a:t>
            </a:r>
          </a:p>
          <a:p>
            <a:pPr marL="285750" indent="-285750">
              <a:buFont typeface="Arial" panose="020B0604020202020204" pitchFamily="34" charset="0"/>
              <a:buChar char="•"/>
            </a:pPr>
            <a:r>
              <a:rPr lang="tr-TR" sz="2000" dirty="0">
                <a:solidFill>
                  <a:schemeClr val="bg1"/>
                </a:solidFill>
              </a:rPr>
              <a:t> Başvuru sırasında yapılan ekle, güncelle, sil, başvuruyu tamamla, kaydet, vazgeç gibi tüm fonksiyonlar bireysel başvuruda olduğu gibidir.</a:t>
            </a:r>
          </a:p>
        </p:txBody>
      </p:sp>
      <p:pic>
        <p:nvPicPr>
          <p:cNvPr id="9" name="8 İçerik Yer Tutucusu" descr="C:\Users\Ayse DILEKMEN\Desktop\2016 yenilikçilik\ekran\kurumsal başvuran.JPG"/>
          <p:cNvPicPr>
            <a:picLocks noGrp="1"/>
          </p:cNvPicPr>
          <p:nvPr>
            <p:ph idx="1"/>
          </p:nvPr>
        </p:nvPicPr>
        <p:blipFill>
          <a:blip r:embed="rId2" cstate="print"/>
          <a:srcRect/>
          <a:stretch>
            <a:fillRect/>
          </a:stretch>
        </p:blipFill>
        <p:spPr bwMode="auto">
          <a:xfrm>
            <a:off x="1408729" y="415637"/>
            <a:ext cx="9290939" cy="421574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br>
              <a:rPr lang="tr-TR" sz="2700" cap="none" dirty="0"/>
            </a:br>
            <a:r>
              <a:rPr lang="tr-TR" sz="2700" cap="none" dirty="0"/>
              <a:t> </a:t>
            </a:r>
            <a:br>
              <a:rPr lang="tr-TR" sz="2700" cap="none" dirty="0"/>
            </a:br>
            <a:br>
              <a:rPr lang="tr-TR" sz="2700" cap="none" dirty="0"/>
            </a:br>
            <a:br>
              <a:rPr lang="tr-TR" sz="2200" cap="none" dirty="0">
                <a:solidFill>
                  <a:schemeClr val="bg1"/>
                </a:solidFill>
                <a:latin typeface="+mn-lt"/>
                <a:ea typeface="+mn-ea"/>
                <a:cs typeface="+mn-cs"/>
              </a:rPr>
            </a:br>
            <a:br>
              <a:rPr lang="tr-TR" sz="2200" cap="none" dirty="0">
                <a:solidFill>
                  <a:schemeClr val="bg1"/>
                </a:solidFill>
                <a:latin typeface="+mn-lt"/>
                <a:ea typeface="+mn-ea"/>
                <a:cs typeface="+mn-cs"/>
              </a:rPr>
            </a:br>
            <a:r>
              <a:rPr lang="tr-TR" sz="2200" cap="none" dirty="0">
                <a:solidFill>
                  <a:schemeClr val="bg1"/>
                </a:solidFill>
                <a:latin typeface="+mn-lt"/>
                <a:ea typeface="+mn-ea"/>
                <a:cs typeface="+mn-cs"/>
              </a:rPr>
              <a:t>ekle butonu tıklanarak sırası ile tüm bilgiler doldurulmalıdır.</a:t>
            </a:r>
            <a:br>
              <a:rPr lang="tr-TR" sz="2200" cap="none" dirty="0"/>
            </a:br>
            <a:br>
              <a:rPr lang="tr-TR" dirty="0"/>
            </a:br>
            <a:br>
              <a:rPr lang="tr-TR" dirty="0"/>
            </a:br>
            <a:endParaRPr lang="tr-TR" dirty="0"/>
          </a:p>
        </p:txBody>
      </p:sp>
      <p:sp>
        <p:nvSpPr>
          <p:cNvPr id="6" name="Metin kutusu 4"/>
          <p:cNvSpPr txBox="1"/>
          <p:nvPr/>
        </p:nvSpPr>
        <p:spPr>
          <a:xfrm>
            <a:off x="640862" y="4845132"/>
            <a:ext cx="11050953" cy="1323439"/>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KURUMSAL BAŞVURU BİLGİLERİ</a:t>
            </a:r>
          </a:p>
          <a:p>
            <a:endParaRPr lang="tr-TR" sz="2000" dirty="0">
              <a:solidFill>
                <a:schemeClr val="bg1"/>
              </a:solidFill>
            </a:endParaRPr>
          </a:p>
          <a:p>
            <a:pPr marL="285750" indent="-285750">
              <a:buFont typeface="Arial" panose="020B0604020202020204" pitchFamily="34" charset="0"/>
              <a:buChar char="•"/>
            </a:pPr>
            <a:r>
              <a:rPr lang="tr-TR" sz="2000" dirty="0">
                <a:solidFill>
                  <a:schemeClr val="bg1"/>
                </a:solidFill>
              </a:rPr>
              <a:t>En fazla 5 ekip üyesi yazılabilmektedir. </a:t>
            </a:r>
          </a:p>
          <a:p>
            <a:pPr marL="285750" indent="-285750"/>
            <a:endParaRPr lang="tr-TR" sz="2000" dirty="0">
              <a:solidFill>
                <a:schemeClr val="bg1"/>
              </a:solidFill>
            </a:endParaRPr>
          </a:p>
        </p:txBody>
      </p:sp>
      <p:pic>
        <p:nvPicPr>
          <p:cNvPr id="5" name="4 Resim" descr="C:\Users\Ayse DILEKMEN\Desktop\2016 yenilikçilik\ekran\kurumsal ekip.JPG"/>
          <p:cNvPicPr/>
          <p:nvPr/>
        </p:nvPicPr>
        <p:blipFill>
          <a:blip r:embed="rId2" cstate="print"/>
          <a:srcRect/>
          <a:stretch>
            <a:fillRect/>
          </a:stretch>
        </p:blipFill>
        <p:spPr bwMode="auto">
          <a:xfrm>
            <a:off x="1626919" y="605643"/>
            <a:ext cx="9025247" cy="405183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4"/>
          <p:cNvSpPr txBox="1"/>
          <p:nvPr/>
        </p:nvSpPr>
        <p:spPr>
          <a:xfrm>
            <a:off x="4025735" y="926276"/>
            <a:ext cx="7879836" cy="347787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BAŞVURUSU YAPILAN ÇALIŞMALAR</a:t>
            </a:r>
          </a:p>
          <a:p>
            <a:endParaRPr lang="tr-TR" sz="2000" dirty="0">
              <a:solidFill>
                <a:schemeClr val="bg1"/>
              </a:solidFill>
            </a:endParaRPr>
          </a:p>
          <a:p>
            <a:r>
              <a:rPr lang="tr-TR" sz="2000" dirty="0">
                <a:solidFill>
                  <a:schemeClr val="bg1"/>
                </a:solidFill>
              </a:rPr>
              <a:t>Kişi ya da kurumun onayladığı başvurulara sistem otomatik olarak numara vermektedir. Bu başvuruların sayısı ve sistemin verdiği numara ile çalışmanın adı sol sütunda liste halinde sıralanmaktadır. Başvurusu tamamlanmış çalışmalar </a:t>
            </a:r>
            <a:r>
              <a:rPr lang="tr-TR" sz="2000" dirty="0">
                <a:solidFill>
                  <a:schemeClr val="accent4">
                    <a:lumMod val="60000"/>
                    <a:lumOff val="40000"/>
                  </a:schemeClr>
                </a:solidFill>
              </a:rPr>
              <a:t>yeşil </a:t>
            </a:r>
            <a:r>
              <a:rPr lang="tr-TR" sz="2000" dirty="0">
                <a:solidFill>
                  <a:schemeClr val="bg1"/>
                </a:solidFill>
              </a:rPr>
              <a:t>renkte, tamamlanmamış çalışmalar </a:t>
            </a:r>
            <a:r>
              <a:rPr lang="tr-TR" sz="2000" dirty="0">
                <a:solidFill>
                  <a:schemeClr val="accent1">
                    <a:lumMod val="20000"/>
                    <a:lumOff val="80000"/>
                  </a:schemeClr>
                </a:solidFill>
              </a:rPr>
              <a:t>mavi</a:t>
            </a:r>
            <a:r>
              <a:rPr lang="tr-TR" sz="2000" dirty="0">
                <a:solidFill>
                  <a:schemeClr val="bg1"/>
                </a:solidFill>
              </a:rPr>
              <a:t> renkte sıralanmıştır. Mouse ile ilgili çalışmanın üzerine gidilerek listedeki çalışmaların hangi kategoriye ait olduğu görülebilir.</a:t>
            </a:r>
          </a:p>
          <a:p>
            <a:r>
              <a:rPr lang="tr-TR" sz="2000" dirty="0">
                <a:solidFill>
                  <a:schemeClr val="bg1"/>
                </a:solidFill>
              </a:rPr>
              <a:t>Mavi renkte kalmış başvurular </a:t>
            </a:r>
            <a:r>
              <a:rPr lang="tr-TR" sz="2000" b="1" dirty="0">
                <a:solidFill>
                  <a:schemeClr val="bg1"/>
                </a:solidFill>
              </a:rPr>
              <a:t>değerlendirilmeyecektir.</a:t>
            </a:r>
          </a:p>
          <a:p>
            <a:pPr marL="285750" indent="-285750"/>
            <a:endParaRPr lang="tr-TR" sz="2000" dirty="0">
              <a:solidFill>
                <a:schemeClr val="bg1"/>
              </a:solidFill>
            </a:endParaRPr>
          </a:p>
        </p:txBody>
      </p:sp>
      <p:pic>
        <p:nvPicPr>
          <p:cNvPr id="7" name="6 Resim" descr="C:\Users\Ayse DILEKMEN\Desktop\2016 yenilikçilik\ekran\liste.JPG"/>
          <p:cNvPicPr/>
          <p:nvPr/>
        </p:nvPicPr>
        <p:blipFill>
          <a:blip r:embed="rId2" cstate="print"/>
          <a:srcRect/>
          <a:stretch>
            <a:fillRect/>
          </a:stretch>
        </p:blipFill>
        <p:spPr bwMode="auto">
          <a:xfrm>
            <a:off x="1211283" y="951432"/>
            <a:ext cx="2263957" cy="3074303"/>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4212" y="601785"/>
            <a:ext cx="8534400" cy="4564183"/>
          </a:xfrm>
        </p:spPr>
        <p:txBody>
          <a:bodyPr>
            <a:normAutofit/>
          </a:bodyPr>
          <a:lstStyle/>
          <a:p>
            <a:pPr algn="ctr"/>
            <a:r>
              <a:rPr lang="tr-TR" sz="6000" dirty="0"/>
              <a:t>TEŞEKKÜRLER</a:t>
            </a:r>
          </a:p>
        </p:txBody>
      </p:sp>
    </p:spTree>
    <p:extLst>
      <p:ext uri="{BB962C8B-B14F-4D97-AF65-F5344CB8AC3E}">
        <p14:creationId xmlns:p14="http://schemas.microsoft.com/office/powerpoint/2010/main" val="3940219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4057" y="275421"/>
            <a:ext cx="8659258" cy="2137272"/>
          </a:xfrm>
        </p:spPr>
        <p:txBody>
          <a:bodyPr>
            <a:normAutofit fontScale="90000"/>
          </a:bodyPr>
          <a:lstStyle/>
          <a:p>
            <a:pPr algn="ctr"/>
            <a:r>
              <a:rPr lang="tr-TR" dirty="0"/>
              <a:t>BAŞVURU Sistemine Giriş</a:t>
            </a:r>
            <a:br>
              <a:rPr lang="tr-TR" dirty="0"/>
            </a:br>
            <a:br>
              <a:rPr lang="tr-TR" dirty="0"/>
            </a:br>
            <a:r>
              <a:rPr lang="tr-TR" sz="2000" dirty="0"/>
              <a:t>Başvurular bireysel ve kurumsal olarak </a:t>
            </a:r>
            <a:r>
              <a:rPr lang="tr-TR" sz="2000" u="sng" dirty="0">
                <a:solidFill>
                  <a:srgbClr val="FF0000"/>
                </a:solidFill>
                <a:hlinkClick r:id="rId2"/>
              </a:rPr>
              <a:t>http://eoyo.meb.gov.tr/Login.aspx</a:t>
            </a:r>
            <a:r>
              <a:rPr lang="tr-TR" sz="2000" dirty="0">
                <a:solidFill>
                  <a:srgbClr val="FF0000"/>
                </a:solidFill>
              </a:rPr>
              <a:t> </a:t>
            </a:r>
            <a:r>
              <a:rPr lang="tr-TR" sz="2000" dirty="0"/>
              <a:t>adresin üzerinden elektronik ortamda yapılacaktır.</a:t>
            </a:r>
            <a:br>
              <a:rPr lang="tr-TR" sz="1600" dirty="0"/>
            </a:br>
            <a:endParaRPr lang="tr-TR" sz="1600" dirty="0"/>
          </a:p>
        </p:txBody>
      </p:sp>
      <p:pic>
        <p:nvPicPr>
          <p:cNvPr id="2050" name="Picture 2" descr="C:\Users\Ayse DILEKMEN\Desktop\BAŞVURU EKRANI.JPG"/>
          <p:cNvPicPr>
            <a:picLocks noGrp="1" noChangeAspect="1" noChangeArrowheads="1"/>
          </p:cNvPicPr>
          <p:nvPr>
            <p:ph idx="1"/>
          </p:nvPr>
        </p:nvPicPr>
        <p:blipFill>
          <a:blip r:embed="rId3" cstate="print"/>
          <a:srcRect/>
          <a:stretch>
            <a:fillRect/>
          </a:stretch>
        </p:blipFill>
        <p:spPr bwMode="auto">
          <a:xfrm>
            <a:off x="1872866" y="2291508"/>
            <a:ext cx="7700791" cy="4285562"/>
          </a:xfrm>
          <a:prstGeom prst="rect">
            <a:avLst/>
          </a:prstGeom>
          <a:noFill/>
        </p:spPr>
      </p:pic>
    </p:spTree>
    <p:extLst>
      <p:ext uri="{BB962C8B-B14F-4D97-AF65-F5344CB8AC3E}">
        <p14:creationId xmlns:p14="http://schemas.microsoft.com/office/powerpoint/2010/main" val="3747266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4057" y="275421"/>
            <a:ext cx="8659258" cy="2137272"/>
          </a:xfrm>
        </p:spPr>
        <p:txBody>
          <a:bodyPr>
            <a:normAutofit/>
          </a:bodyPr>
          <a:lstStyle/>
          <a:p>
            <a:pPr algn="ctr"/>
            <a:r>
              <a:rPr lang="tr-TR" dirty="0"/>
              <a:t>BAŞVURU Sistemine Giriş</a:t>
            </a:r>
            <a:br>
              <a:rPr lang="tr-TR" dirty="0"/>
            </a:br>
            <a:br>
              <a:rPr lang="tr-TR" dirty="0"/>
            </a:br>
            <a:br>
              <a:rPr lang="tr-TR" sz="1600" dirty="0"/>
            </a:br>
            <a:endParaRPr lang="tr-TR" sz="1600" dirty="0"/>
          </a:p>
        </p:txBody>
      </p:sp>
      <p:pic>
        <p:nvPicPr>
          <p:cNvPr id="5" name="4 İçerik Yer Tutucusu" descr="C:\Users\Ayse DILEKMEN\Desktop\ekran kılavuz\açık.JPG"/>
          <p:cNvPicPr>
            <a:picLocks noGrp="1"/>
          </p:cNvPicPr>
          <p:nvPr>
            <p:ph idx="1"/>
          </p:nvPr>
        </p:nvPicPr>
        <p:blipFill>
          <a:blip r:embed="rId2" cstate="print"/>
          <a:srcRect/>
          <a:stretch>
            <a:fillRect/>
          </a:stretch>
        </p:blipFill>
        <p:spPr bwMode="auto">
          <a:xfrm>
            <a:off x="2341809" y="1201727"/>
            <a:ext cx="1371600" cy="1371600"/>
          </a:xfrm>
          <a:prstGeom prst="rect">
            <a:avLst/>
          </a:prstGeom>
          <a:noFill/>
          <a:ln w="9525">
            <a:noFill/>
            <a:miter lim="800000"/>
            <a:headEnd/>
            <a:tailEnd/>
          </a:ln>
        </p:spPr>
      </p:pic>
      <p:sp>
        <p:nvSpPr>
          <p:cNvPr id="6" name="5 Metin kutusu"/>
          <p:cNvSpPr txBox="1"/>
          <p:nvPr/>
        </p:nvSpPr>
        <p:spPr>
          <a:xfrm>
            <a:off x="4572001" y="1413164"/>
            <a:ext cx="5557652" cy="923330"/>
          </a:xfrm>
          <a:prstGeom prst="rect">
            <a:avLst/>
          </a:prstGeom>
          <a:noFill/>
        </p:spPr>
        <p:txBody>
          <a:bodyPr wrap="square" rtlCol="0">
            <a:spAutoFit/>
          </a:bodyPr>
          <a:lstStyle/>
          <a:p>
            <a:r>
              <a:rPr lang="tr-TR" dirty="0">
                <a:solidFill>
                  <a:schemeClr val="bg1"/>
                </a:solidFill>
              </a:rPr>
              <a:t>Başvuru işlemini yapmadan önce açıklamaların okunması gerekmektedir. </a:t>
            </a:r>
          </a:p>
          <a:p>
            <a:endParaRPr lang="tr-TR" dirty="0"/>
          </a:p>
        </p:txBody>
      </p:sp>
      <p:sp>
        <p:nvSpPr>
          <p:cNvPr id="7" name="6 Metin kutusu"/>
          <p:cNvSpPr txBox="1"/>
          <p:nvPr/>
        </p:nvSpPr>
        <p:spPr>
          <a:xfrm>
            <a:off x="3431969" y="3883231"/>
            <a:ext cx="1793174" cy="369332"/>
          </a:xfrm>
          <a:prstGeom prst="rect">
            <a:avLst/>
          </a:prstGeom>
          <a:noFill/>
        </p:spPr>
        <p:txBody>
          <a:bodyPr wrap="square" rtlCol="0">
            <a:spAutoFit/>
          </a:bodyPr>
          <a:lstStyle/>
          <a:p>
            <a:endParaRPr lang="tr-TR" dirty="0"/>
          </a:p>
        </p:txBody>
      </p:sp>
      <p:sp>
        <p:nvSpPr>
          <p:cNvPr id="10" name="9 Metin kutusu"/>
          <p:cNvSpPr txBox="1"/>
          <p:nvPr/>
        </p:nvSpPr>
        <p:spPr>
          <a:xfrm>
            <a:off x="1852551" y="3550722"/>
            <a:ext cx="9167750" cy="369332"/>
          </a:xfrm>
          <a:prstGeom prst="rect">
            <a:avLst/>
          </a:prstGeom>
          <a:noFill/>
        </p:spPr>
        <p:txBody>
          <a:bodyPr wrap="square" rtlCol="0">
            <a:spAutoFit/>
          </a:bodyPr>
          <a:lstStyle/>
          <a:p>
            <a:endParaRPr lang="tr-TR" dirty="0"/>
          </a:p>
        </p:txBody>
      </p:sp>
      <p:sp>
        <p:nvSpPr>
          <p:cNvPr id="11" name="Metin kutusu 6"/>
          <p:cNvSpPr txBox="1"/>
          <p:nvPr/>
        </p:nvSpPr>
        <p:spPr>
          <a:xfrm>
            <a:off x="600567" y="2719450"/>
            <a:ext cx="10871200" cy="400109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AÇIKLAMALAR</a:t>
            </a:r>
            <a:endParaRPr lang="tr-TR" dirty="0">
              <a:solidFill>
                <a:schemeClr val="bg1"/>
              </a:solidFill>
            </a:endParaRPr>
          </a:p>
          <a:p>
            <a:r>
              <a:rPr lang="tr-TR" dirty="0">
                <a:solidFill>
                  <a:schemeClr val="bg1"/>
                </a:solidFill>
              </a:rPr>
              <a:t>20- Örnek rapor formatında geçen 4.2. Plan bölümünde oluşturulan örnek tabloda sorumlu kişilerin belirtilmesi gereken sütuna kesinlikle isim yazılmayacaktır. Örnekteki ifadelere benzer şekilde ifadeler kullanılabilir. </a:t>
            </a:r>
            <a:r>
              <a:rPr lang="tr-TR" dirty="0">
                <a:solidFill>
                  <a:srgbClr val="FF0000"/>
                </a:solidFill>
              </a:rPr>
              <a:t>(en çok yapılan hatalardan biri)</a:t>
            </a:r>
            <a:r>
              <a:rPr lang="tr-TR" dirty="0">
                <a:solidFill>
                  <a:schemeClr val="bg1"/>
                </a:solidFill>
              </a:rPr>
              <a:t> </a:t>
            </a:r>
          </a:p>
          <a:p>
            <a:endParaRPr lang="tr-TR" dirty="0"/>
          </a:p>
          <a:p>
            <a:endParaRPr lang="tr-TR" dirty="0"/>
          </a:p>
          <a:p>
            <a:endParaRPr lang="tr-TR" dirty="0"/>
          </a:p>
          <a:p>
            <a:endParaRPr lang="tr-TR" dirty="0"/>
          </a:p>
          <a:p>
            <a:r>
              <a:rPr lang="tr-TR" dirty="0">
                <a:solidFill>
                  <a:schemeClr val="bg1"/>
                </a:solidFill>
              </a:rPr>
              <a:t>21- Bireysel yada kurumsal ekip üyesi olarak başvuru yapmış/yapmayı planlayan rapor değerlendirme havuzunda yer alan değerlendiricilerimiz var ise bu kişiler kesinlikle bundan sonraki süreçlerde değerlendirici olarak görev alamayacaklar ve başvuruları ödül alma aşamasına gelmiş olsa dahi iptal edilecektir.</a:t>
            </a:r>
            <a:r>
              <a:rPr lang="tr-TR" b="1" dirty="0"/>
              <a:t> </a:t>
            </a:r>
          </a:p>
          <a:p>
            <a:r>
              <a:rPr lang="tr-TR" b="1" dirty="0">
                <a:solidFill>
                  <a:schemeClr val="bg1"/>
                </a:solidFill>
              </a:rPr>
              <a:t>Yukarda belirtilen kuralları okuduğumu ve başvurumu ilgili Genelge ve bu kurallar çerçevesinde yaptığımı kabul ve beyan ederim.</a:t>
            </a:r>
            <a:endParaRPr lang="tr-TR" dirty="0"/>
          </a:p>
        </p:txBody>
      </p:sp>
      <p:graphicFrame>
        <p:nvGraphicFramePr>
          <p:cNvPr id="8" name="7 Tablo"/>
          <p:cNvGraphicFramePr>
            <a:graphicFrameLocks noGrp="1"/>
          </p:cNvGraphicFramePr>
          <p:nvPr/>
        </p:nvGraphicFramePr>
        <p:xfrm>
          <a:off x="804425" y="3922200"/>
          <a:ext cx="5406370" cy="970432"/>
        </p:xfrm>
        <a:graphic>
          <a:graphicData uri="http://schemas.openxmlformats.org/drawingml/2006/table">
            <a:tbl>
              <a:tblPr/>
              <a:tblGrid>
                <a:gridCol w="824887">
                  <a:extLst>
                    <a:ext uri="{9D8B030D-6E8A-4147-A177-3AD203B41FA5}">
                      <a16:colId xmlns:a16="http://schemas.microsoft.com/office/drawing/2014/main" val="20000"/>
                    </a:ext>
                  </a:extLst>
                </a:gridCol>
                <a:gridCol w="1007836">
                  <a:extLst>
                    <a:ext uri="{9D8B030D-6E8A-4147-A177-3AD203B41FA5}">
                      <a16:colId xmlns:a16="http://schemas.microsoft.com/office/drawing/2014/main" val="20001"/>
                    </a:ext>
                  </a:extLst>
                </a:gridCol>
                <a:gridCol w="824887">
                  <a:extLst>
                    <a:ext uri="{9D8B030D-6E8A-4147-A177-3AD203B41FA5}">
                      <a16:colId xmlns:a16="http://schemas.microsoft.com/office/drawing/2014/main" val="20002"/>
                    </a:ext>
                  </a:extLst>
                </a:gridCol>
                <a:gridCol w="1191431">
                  <a:extLst>
                    <a:ext uri="{9D8B030D-6E8A-4147-A177-3AD203B41FA5}">
                      <a16:colId xmlns:a16="http://schemas.microsoft.com/office/drawing/2014/main" val="20003"/>
                    </a:ext>
                  </a:extLst>
                </a:gridCol>
                <a:gridCol w="1557329">
                  <a:extLst>
                    <a:ext uri="{9D8B030D-6E8A-4147-A177-3AD203B41FA5}">
                      <a16:colId xmlns:a16="http://schemas.microsoft.com/office/drawing/2014/main" val="20004"/>
                    </a:ext>
                  </a:extLst>
                </a:gridCol>
              </a:tblGrid>
              <a:tr h="242608">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solidFill>
                            <a:schemeClr val="bg1"/>
                          </a:solidFill>
                          <a:latin typeface="Times New Roman"/>
                          <a:ea typeface="Calibri"/>
                          <a:cs typeface="Times New Roman"/>
                        </a:rPr>
                        <a:t>Başlama tarihi</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dirty="0">
                          <a:solidFill>
                            <a:schemeClr val="bg1"/>
                          </a:solidFill>
                          <a:latin typeface="Times New Roman"/>
                          <a:ea typeface="Calibri"/>
                          <a:cs typeface="Times New Roman"/>
                        </a:rPr>
                        <a:t>Bitiş tarihi</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solidFill>
                            <a:schemeClr val="bg1"/>
                          </a:solidFill>
                          <a:latin typeface="Times New Roman"/>
                          <a:ea typeface="Calibri"/>
                          <a:cs typeface="Times New Roman"/>
                        </a:rPr>
                        <a:t>Sorumlu</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a:solidFill>
                            <a:schemeClr val="bg1"/>
                          </a:solidFill>
                          <a:latin typeface="Times New Roman"/>
                          <a:ea typeface="Calibri"/>
                          <a:cs typeface="Times New Roman"/>
                        </a:rPr>
                        <a:t>Açıklamalar </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608">
                <a:tc>
                  <a:txBody>
                    <a:bodyPr/>
                    <a:lstStyle/>
                    <a:p>
                      <a:pPr algn="just">
                        <a:lnSpc>
                          <a:spcPct val="115000"/>
                        </a:lnSpc>
                        <a:spcAft>
                          <a:spcPts val="0"/>
                        </a:spcAft>
                      </a:pPr>
                      <a:r>
                        <a:rPr lang="tr-TR" sz="1100" dirty="0">
                          <a:solidFill>
                            <a:schemeClr val="bg1"/>
                          </a:solidFill>
                          <a:latin typeface="Times New Roman"/>
                          <a:ea typeface="Calibri"/>
                          <a:cs typeface="Times New Roman"/>
                        </a:rPr>
                        <a:t>Faaliyet-1</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a:solidFill>
                            <a:schemeClr val="bg1"/>
                          </a:solidFill>
                          <a:latin typeface="Times New Roman"/>
                          <a:ea typeface="Calibri"/>
                          <a:cs typeface="Times New Roman"/>
                        </a:rPr>
                        <a:t>Okul Müdürü</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2608">
                <a:tc>
                  <a:txBody>
                    <a:bodyPr/>
                    <a:lstStyle/>
                    <a:p>
                      <a:pPr algn="just">
                        <a:lnSpc>
                          <a:spcPct val="115000"/>
                        </a:lnSpc>
                        <a:spcAft>
                          <a:spcPts val="0"/>
                        </a:spcAft>
                      </a:pPr>
                      <a:r>
                        <a:rPr lang="tr-TR" sz="1100">
                          <a:solidFill>
                            <a:schemeClr val="bg1"/>
                          </a:solidFill>
                          <a:latin typeface="Times New Roman"/>
                          <a:ea typeface="Calibri"/>
                          <a:cs typeface="Times New Roman"/>
                        </a:rPr>
                        <a:t>Faaliyet-2</a:t>
                      </a:r>
                      <a:endParaRPr lang="tr-TR" sz="110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solidFill>
                            <a:schemeClr val="bg1"/>
                          </a:solidFill>
                          <a:latin typeface="Times New Roman"/>
                          <a:ea typeface="Calibri"/>
                          <a:cs typeface="Times New Roman"/>
                        </a:rPr>
                        <a:t>Sınıf Öğretmeni</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2608">
                <a:tc>
                  <a:txBody>
                    <a:bodyPr/>
                    <a:lstStyle/>
                    <a:p>
                      <a:pPr algn="just">
                        <a:lnSpc>
                          <a:spcPct val="115000"/>
                        </a:lnSpc>
                        <a:spcAft>
                          <a:spcPts val="0"/>
                        </a:spcAft>
                      </a:pPr>
                      <a:r>
                        <a:rPr lang="tr-TR" sz="1100" dirty="0">
                          <a:solidFill>
                            <a:schemeClr val="bg1"/>
                          </a:solidFill>
                          <a:latin typeface="Times New Roman"/>
                          <a:ea typeface="Calibri"/>
                          <a:cs typeface="Times New Roman"/>
                        </a:rPr>
                        <a:t>…</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tr-TR" sz="1100" b="1" dirty="0">
                          <a:solidFill>
                            <a:schemeClr val="bg1"/>
                          </a:solidFill>
                          <a:latin typeface="Times New Roman"/>
                          <a:ea typeface="Calibri"/>
                          <a:cs typeface="Times New Roman"/>
                        </a:rPr>
                        <a:t>Şube Müdürü</a:t>
                      </a:r>
                      <a:endParaRPr lang="tr-TR" sz="1100" dirty="0">
                        <a:solidFill>
                          <a:schemeClr val="bg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endParaRPr lang="tr-TR" sz="1100" dirty="0">
                        <a:solidFill>
                          <a:schemeClr val="bg1"/>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47266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62013" y="94549"/>
            <a:ext cx="11300059" cy="6652760"/>
          </a:xfrm>
          <a:prstGeom prst="rect">
            <a:avLst/>
          </a:prstGeom>
        </p:spPr>
      </p:pic>
      <p:sp>
        <p:nvSpPr>
          <p:cNvPr id="5" name="Oval 4"/>
          <p:cNvSpPr/>
          <p:nvPr/>
        </p:nvSpPr>
        <p:spPr>
          <a:xfrm>
            <a:off x="4941772" y="750771"/>
            <a:ext cx="2292417" cy="394635"/>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Oval 5"/>
          <p:cNvSpPr/>
          <p:nvPr/>
        </p:nvSpPr>
        <p:spPr>
          <a:xfrm>
            <a:off x="2964582" y="2906831"/>
            <a:ext cx="4013735" cy="1212783"/>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p:cNvSpPr txBox="1"/>
          <p:nvPr/>
        </p:nvSpPr>
        <p:spPr>
          <a:xfrm>
            <a:off x="695570" y="4587709"/>
            <a:ext cx="10871200" cy="2062103"/>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BAŞVURU SİSTEMİNE GİRİŞ</a:t>
            </a:r>
          </a:p>
          <a:p>
            <a:endParaRPr lang="tr-TR" dirty="0">
              <a:solidFill>
                <a:schemeClr val="bg1"/>
              </a:solidFill>
            </a:endParaRPr>
          </a:p>
          <a:p>
            <a:pPr marL="285750" indent="-285750">
              <a:buFont typeface="Arial" panose="020B0604020202020204" pitchFamily="34" charset="0"/>
              <a:buChar char="•"/>
            </a:pPr>
            <a:r>
              <a:rPr lang="tr-TR" dirty="0">
                <a:solidFill>
                  <a:schemeClr val="bg1"/>
                </a:solidFill>
              </a:rPr>
              <a:t>Sisteme iki şekilde giriş yapılabilir. </a:t>
            </a:r>
          </a:p>
          <a:p>
            <a:pPr marL="285750" indent="-285750">
              <a:buFont typeface="Arial" panose="020B0604020202020204" pitchFamily="34" charset="0"/>
              <a:buChar char="•"/>
            </a:pPr>
            <a:r>
              <a:rPr lang="tr-TR" dirty="0">
                <a:solidFill>
                  <a:schemeClr val="bg1"/>
                </a:solidFill>
              </a:rPr>
              <a:t>Mebbis kullanıcısı  olmayanlar ‘Kişisel Nüfus Bilgileri’ ile, </a:t>
            </a:r>
          </a:p>
          <a:p>
            <a:r>
              <a:rPr lang="tr-TR" dirty="0">
                <a:solidFill>
                  <a:schemeClr val="bg1"/>
                </a:solidFill>
              </a:rPr>
              <a:t>     olanlar ise ‘Mebbis Şifresi’ giriş yaparlar.</a:t>
            </a:r>
          </a:p>
          <a:p>
            <a:pPr marL="285750" indent="-285750">
              <a:buFont typeface="Arial" panose="020B0604020202020204" pitchFamily="34" charset="0"/>
              <a:buChar char="•"/>
            </a:pPr>
            <a:r>
              <a:rPr lang="tr-TR" dirty="0">
                <a:solidFill>
                  <a:schemeClr val="bg1"/>
                </a:solidFill>
              </a:rPr>
              <a:t>‘Kişisel Nüfus Bilgileriniz ile Giriş’ ve ‘Mebbis Şifresi ile Giriş’ linkleri ve butonları kullanılarak uygun olan giriş alanına yönlendirme yapılır.</a:t>
            </a:r>
          </a:p>
        </p:txBody>
      </p:sp>
    </p:spTree>
    <p:extLst>
      <p:ext uri="{BB962C8B-B14F-4D97-AF65-F5344CB8AC3E}">
        <p14:creationId xmlns:p14="http://schemas.microsoft.com/office/powerpoint/2010/main" val="4260349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54015" y="0"/>
            <a:ext cx="11305808" cy="6684189"/>
          </a:xfrm>
          <a:prstGeom prst="rect">
            <a:avLst/>
          </a:prstGeom>
        </p:spPr>
      </p:pic>
      <p:sp>
        <p:nvSpPr>
          <p:cNvPr id="5" name="Metin kutusu 4"/>
          <p:cNvSpPr txBox="1"/>
          <p:nvPr/>
        </p:nvSpPr>
        <p:spPr>
          <a:xfrm>
            <a:off x="640862" y="4845132"/>
            <a:ext cx="11050953" cy="150810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KİŞİSEL NÜFUS BİLGİLERİ İLE GİRİŞ</a:t>
            </a:r>
          </a:p>
          <a:p>
            <a:endParaRPr lang="tr-TR" dirty="0">
              <a:solidFill>
                <a:schemeClr val="bg1"/>
              </a:solidFill>
            </a:endParaRPr>
          </a:p>
          <a:p>
            <a:pPr marL="285750" indent="-285750">
              <a:buFont typeface="Arial" panose="020B0604020202020204" pitchFamily="34" charset="0"/>
              <a:buChar char="•"/>
            </a:pPr>
            <a:r>
              <a:rPr lang="tr-TR" dirty="0">
                <a:solidFill>
                  <a:schemeClr val="bg1"/>
                </a:solidFill>
              </a:rPr>
              <a:t>Bireysel başvuru sahipleri ‘Bireysel Kullanıcı’, kurumsal başvuru sahipleri ‘Kurumsal Başvuru’ kutucuğunu işaretlemelidir.  </a:t>
            </a:r>
          </a:p>
          <a:p>
            <a:pPr marL="285750" indent="-285750">
              <a:buFont typeface="Arial" panose="020B0604020202020204" pitchFamily="34" charset="0"/>
              <a:buChar char="•"/>
            </a:pPr>
            <a:r>
              <a:rPr lang="tr-TR" dirty="0">
                <a:solidFill>
                  <a:schemeClr val="bg1"/>
                </a:solidFill>
              </a:rPr>
              <a:t>‘Açıklamaları okudum tüm şartları kabul ediyorum’ kutucuğu işaretlenmeden girişe izin verilmez.</a:t>
            </a:r>
          </a:p>
        </p:txBody>
      </p:sp>
      <p:pic>
        <p:nvPicPr>
          <p:cNvPr id="6" name="5 Resim" descr="cid:image001.png@01D18067.195235E0"/>
          <p:cNvPicPr/>
          <p:nvPr/>
        </p:nvPicPr>
        <p:blipFill>
          <a:blip r:embed="rId3" r:link="rId4" cstate="print"/>
          <a:srcRect/>
          <a:stretch>
            <a:fillRect/>
          </a:stretch>
        </p:blipFill>
        <p:spPr bwMode="auto">
          <a:xfrm>
            <a:off x="4381995" y="1579419"/>
            <a:ext cx="3574473" cy="3249708"/>
          </a:xfrm>
          <a:prstGeom prst="rect">
            <a:avLst/>
          </a:prstGeom>
          <a:noFill/>
          <a:ln w="9525">
            <a:noFill/>
            <a:miter lim="800000"/>
            <a:headEnd/>
            <a:tailEnd/>
          </a:ln>
        </p:spPr>
      </p:pic>
      <p:pic>
        <p:nvPicPr>
          <p:cNvPr id="7" name="6 Resim" descr="cid:image003.png@01D18067.195235E0"/>
          <p:cNvPicPr/>
          <p:nvPr/>
        </p:nvPicPr>
        <p:blipFill>
          <a:blip r:embed="rId5" r:link="rId6" cstate="print"/>
          <a:srcRect/>
          <a:stretch>
            <a:fillRect/>
          </a:stretch>
        </p:blipFill>
        <p:spPr bwMode="auto">
          <a:xfrm>
            <a:off x="3913649" y="1365663"/>
            <a:ext cx="4054694" cy="3550721"/>
          </a:xfrm>
          <a:prstGeom prst="rect">
            <a:avLst/>
          </a:prstGeom>
          <a:noFill/>
          <a:ln w="9525">
            <a:noFill/>
            <a:miter lim="800000"/>
            <a:headEnd/>
            <a:tailEnd/>
          </a:ln>
        </p:spPr>
      </p:pic>
    </p:spTree>
    <p:extLst>
      <p:ext uri="{BB962C8B-B14F-4D97-AF65-F5344CB8AC3E}">
        <p14:creationId xmlns:p14="http://schemas.microsoft.com/office/powerpoint/2010/main" val="94069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stretch>
            <a:fillRect/>
          </a:stretch>
        </p:blipFill>
        <p:spPr>
          <a:xfrm>
            <a:off x="465889" y="72747"/>
            <a:ext cx="11305808" cy="6684189"/>
          </a:xfrm>
          <a:prstGeom prst="rect">
            <a:avLst/>
          </a:prstGeom>
        </p:spPr>
      </p:pic>
      <p:sp>
        <p:nvSpPr>
          <p:cNvPr id="5" name="Metin kutusu 4"/>
          <p:cNvSpPr txBox="1"/>
          <p:nvPr/>
        </p:nvSpPr>
        <p:spPr>
          <a:xfrm>
            <a:off x="640862" y="4813784"/>
            <a:ext cx="11050953" cy="1785104"/>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KİŞİSEL NÜFUS BİLGİLERİ İLE GİRİŞ</a:t>
            </a:r>
          </a:p>
          <a:p>
            <a:endParaRPr lang="tr-TR" dirty="0">
              <a:solidFill>
                <a:schemeClr val="bg1"/>
              </a:solidFill>
            </a:endParaRPr>
          </a:p>
          <a:p>
            <a:pPr marL="285750" indent="-285750">
              <a:buFont typeface="Arial" panose="020B0604020202020204" pitchFamily="34" charset="0"/>
              <a:buChar char="•"/>
            </a:pPr>
            <a:r>
              <a:rPr lang="tr-TR" dirty="0">
                <a:solidFill>
                  <a:schemeClr val="bg1"/>
                </a:solidFill>
              </a:rPr>
              <a:t>Kendine ve Yakınına ait TC Kimlik numarası ve Nüfus Cüzdanı Cilt numarası</a:t>
            </a:r>
          </a:p>
          <a:p>
            <a:r>
              <a:rPr lang="tr-TR" dirty="0">
                <a:solidFill>
                  <a:schemeClr val="bg1"/>
                </a:solidFill>
              </a:rPr>
              <a:t>      kullanılarak giriş yapılır.</a:t>
            </a:r>
          </a:p>
          <a:p>
            <a:pPr marL="285750" indent="-285750">
              <a:buFont typeface="Arial" panose="020B0604020202020204" pitchFamily="34" charset="0"/>
              <a:buChar char="•"/>
            </a:pPr>
            <a:r>
              <a:rPr lang="tr-TR" dirty="0">
                <a:solidFill>
                  <a:schemeClr val="bg1"/>
                </a:solidFill>
              </a:rPr>
              <a:t>Kişinin yakını anne, baba, eş, çocuk, kardeş olabilir. Bunun harici kabul edilmez. </a:t>
            </a:r>
          </a:p>
          <a:p>
            <a:pPr marL="285750" indent="-285750">
              <a:buFont typeface="Arial" panose="020B0604020202020204" pitchFamily="34" charset="0"/>
              <a:buChar char="•"/>
            </a:pPr>
            <a:r>
              <a:rPr lang="tr-TR" dirty="0">
                <a:solidFill>
                  <a:schemeClr val="bg1"/>
                </a:solidFill>
              </a:rPr>
              <a:t>‘Açıklamaları okudum tüm şartları kabul ediyorum’ kutucuğu işaretlenmeden girişe izin verilmez.</a:t>
            </a:r>
          </a:p>
        </p:txBody>
      </p:sp>
      <p:pic>
        <p:nvPicPr>
          <p:cNvPr id="6" name="5 Resim" descr="cid:image001.png@01D18067.195235E0"/>
          <p:cNvPicPr/>
          <p:nvPr/>
        </p:nvPicPr>
        <p:blipFill>
          <a:blip r:embed="rId3" r:link="rId4" cstate="print"/>
          <a:srcRect/>
          <a:stretch>
            <a:fillRect/>
          </a:stretch>
        </p:blipFill>
        <p:spPr bwMode="auto">
          <a:xfrm>
            <a:off x="3954483" y="1330036"/>
            <a:ext cx="4001985" cy="3499091"/>
          </a:xfrm>
          <a:prstGeom prst="rect">
            <a:avLst/>
          </a:prstGeom>
          <a:noFill/>
          <a:ln w="9525">
            <a:noFill/>
            <a:miter lim="800000"/>
            <a:headEnd/>
            <a:tailEnd/>
          </a:ln>
        </p:spPr>
      </p:pic>
    </p:spTree>
    <p:extLst>
      <p:ext uri="{BB962C8B-B14F-4D97-AF65-F5344CB8AC3E}">
        <p14:creationId xmlns:p14="http://schemas.microsoft.com/office/powerpoint/2010/main" val="94069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br>
              <a:rPr lang="tr-TR" sz="2700" cap="none" dirty="0"/>
            </a:br>
            <a:r>
              <a:rPr lang="tr-TR" sz="2700" cap="none" dirty="0"/>
              <a:t> </a:t>
            </a:r>
            <a:br>
              <a:rPr lang="tr-TR" sz="2700" cap="none" dirty="0"/>
            </a:br>
            <a:br>
              <a:rPr lang="tr-TR" sz="2700" cap="none" dirty="0"/>
            </a:br>
            <a:br>
              <a:rPr lang="tr-TR" sz="2200" cap="none" dirty="0">
                <a:solidFill>
                  <a:schemeClr val="bg1"/>
                </a:solidFill>
                <a:latin typeface="+mn-lt"/>
                <a:ea typeface="+mn-ea"/>
                <a:cs typeface="+mn-cs"/>
              </a:rPr>
            </a:br>
            <a:br>
              <a:rPr lang="tr-TR" sz="2200" cap="none" dirty="0">
                <a:solidFill>
                  <a:schemeClr val="bg1"/>
                </a:solidFill>
                <a:latin typeface="+mn-lt"/>
                <a:ea typeface="+mn-ea"/>
                <a:cs typeface="+mn-cs"/>
              </a:rPr>
            </a:br>
            <a:r>
              <a:rPr lang="tr-TR" sz="2200" cap="none" dirty="0">
                <a:solidFill>
                  <a:schemeClr val="bg1"/>
                </a:solidFill>
                <a:latin typeface="+mn-lt"/>
                <a:ea typeface="+mn-ea"/>
                <a:cs typeface="+mn-cs"/>
              </a:rPr>
              <a:t>ekle butonu tıklanarak sırası ile tüm bilgiler doldurulmalıdır.</a:t>
            </a:r>
            <a:br>
              <a:rPr lang="tr-TR" sz="2200" cap="none" dirty="0"/>
            </a:br>
            <a:br>
              <a:rPr lang="tr-TR" dirty="0"/>
            </a:br>
            <a:br>
              <a:rPr lang="tr-TR" dirty="0"/>
            </a:br>
            <a:endParaRPr lang="tr-TR" dirty="0"/>
          </a:p>
        </p:txBody>
      </p:sp>
      <p:pic>
        <p:nvPicPr>
          <p:cNvPr id="4" name="3 İçerik Yer Tutucusu" descr="C:\Users\Ayse DILEKMEN\Desktop\2016 yenilikçilik\ekran\ILGIN.jpg"/>
          <p:cNvPicPr>
            <a:picLocks noGrp="1"/>
          </p:cNvPicPr>
          <p:nvPr>
            <p:ph idx="1"/>
          </p:nvPr>
        </p:nvPicPr>
        <p:blipFill>
          <a:blip r:embed="rId2" cstate="print"/>
          <a:srcRect/>
          <a:stretch>
            <a:fillRect/>
          </a:stretch>
        </p:blipFill>
        <p:spPr bwMode="auto">
          <a:xfrm>
            <a:off x="1538661" y="700645"/>
            <a:ext cx="8460361" cy="3908652"/>
          </a:xfrm>
          <a:prstGeom prst="rect">
            <a:avLst/>
          </a:prstGeom>
          <a:noFill/>
          <a:ln w="9525">
            <a:noFill/>
            <a:miter lim="800000"/>
            <a:headEnd/>
            <a:tailEnd/>
          </a:ln>
        </p:spPr>
      </p:pic>
      <p:sp>
        <p:nvSpPr>
          <p:cNvPr id="6" name="Metin kutusu 4"/>
          <p:cNvSpPr txBox="1"/>
          <p:nvPr/>
        </p:nvSpPr>
        <p:spPr>
          <a:xfrm>
            <a:off x="640862" y="4845132"/>
            <a:ext cx="11050953" cy="1508105"/>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BAŞVURAN BİLGİLERİ</a:t>
            </a:r>
          </a:p>
          <a:p>
            <a:endParaRPr lang="tr-TR" dirty="0">
              <a:solidFill>
                <a:schemeClr val="bg1"/>
              </a:solidFill>
            </a:endParaRPr>
          </a:p>
          <a:p>
            <a:pPr marL="285750" indent="-285750">
              <a:buFont typeface="Arial" panose="020B0604020202020204" pitchFamily="34" charset="0"/>
              <a:buChar char="•"/>
            </a:pPr>
            <a:r>
              <a:rPr lang="tr-TR" dirty="0">
                <a:solidFill>
                  <a:schemeClr val="bg1"/>
                </a:solidFill>
              </a:rPr>
              <a:t>Öncelikle “2016/6 sayılı genelge’de yer alan hükümleri okudum; kabul, beyan ve taahhüt ederim.” ifadesi işaretlenmelidir.</a:t>
            </a:r>
          </a:p>
          <a:p>
            <a:pPr marL="285750" indent="-285750">
              <a:buFont typeface="Arial" panose="020B0604020202020204" pitchFamily="34" charset="0"/>
              <a:buChar char="•"/>
            </a:pPr>
            <a:r>
              <a:rPr lang="tr-TR" dirty="0">
                <a:solidFill>
                  <a:schemeClr val="bg1"/>
                </a:solidFill>
              </a:rPr>
              <a:t>Ekle butonu tıklanarak istenen tüm bilgiler doldurulmalıdır.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br>
              <a:rPr lang="tr-TR" sz="2700" cap="none" dirty="0"/>
            </a:br>
            <a:r>
              <a:rPr lang="tr-TR" sz="2700" cap="none" dirty="0"/>
              <a:t> </a:t>
            </a:r>
            <a:br>
              <a:rPr lang="tr-TR" sz="2700" cap="none" dirty="0"/>
            </a:br>
            <a:br>
              <a:rPr lang="tr-TR" sz="2700" cap="none" dirty="0"/>
            </a:br>
            <a:br>
              <a:rPr lang="tr-TR" sz="2200" cap="none" dirty="0">
                <a:solidFill>
                  <a:schemeClr val="bg1"/>
                </a:solidFill>
                <a:latin typeface="+mn-lt"/>
                <a:ea typeface="+mn-ea"/>
                <a:cs typeface="+mn-cs"/>
              </a:rPr>
            </a:br>
            <a:br>
              <a:rPr lang="tr-TR" sz="2200" cap="none" dirty="0">
                <a:solidFill>
                  <a:schemeClr val="bg1"/>
                </a:solidFill>
                <a:latin typeface="+mn-lt"/>
                <a:ea typeface="+mn-ea"/>
                <a:cs typeface="+mn-cs"/>
              </a:rPr>
            </a:br>
            <a:r>
              <a:rPr lang="tr-TR" sz="2200" cap="none" dirty="0">
                <a:solidFill>
                  <a:schemeClr val="bg1"/>
                </a:solidFill>
                <a:latin typeface="+mn-lt"/>
                <a:ea typeface="+mn-ea"/>
                <a:cs typeface="+mn-cs"/>
              </a:rPr>
              <a:t>ekle butonu tıklanarak sırası ile tüm bilgiler doldurulmalıdır.</a:t>
            </a:r>
            <a:br>
              <a:rPr lang="tr-TR" sz="2200" cap="none" dirty="0"/>
            </a:br>
            <a:br>
              <a:rPr lang="tr-TR" dirty="0"/>
            </a:br>
            <a:br>
              <a:rPr lang="tr-TR" dirty="0"/>
            </a:br>
            <a:endParaRPr lang="tr-TR" dirty="0"/>
          </a:p>
        </p:txBody>
      </p:sp>
      <p:pic>
        <p:nvPicPr>
          <p:cNvPr id="4" name="3 İçerik Yer Tutucusu" descr="C:\Users\Ayse DILEKMEN\Desktop\2016 yenilikçilik\ekran\ILGIN.jpg"/>
          <p:cNvPicPr>
            <a:picLocks noGrp="1"/>
          </p:cNvPicPr>
          <p:nvPr>
            <p:ph idx="1"/>
          </p:nvPr>
        </p:nvPicPr>
        <p:blipFill>
          <a:blip r:embed="rId2" cstate="print"/>
          <a:srcRect/>
          <a:stretch>
            <a:fillRect/>
          </a:stretch>
        </p:blipFill>
        <p:spPr bwMode="auto">
          <a:xfrm>
            <a:off x="1538661" y="700645"/>
            <a:ext cx="8460361" cy="3908652"/>
          </a:xfrm>
          <a:prstGeom prst="rect">
            <a:avLst/>
          </a:prstGeom>
          <a:noFill/>
          <a:ln w="9525">
            <a:noFill/>
            <a:miter lim="800000"/>
            <a:headEnd/>
            <a:tailEnd/>
          </a:ln>
        </p:spPr>
      </p:pic>
      <p:sp>
        <p:nvSpPr>
          <p:cNvPr id="6" name="Metin kutusu 4"/>
          <p:cNvSpPr txBox="1"/>
          <p:nvPr/>
        </p:nvSpPr>
        <p:spPr>
          <a:xfrm>
            <a:off x="640862" y="4845132"/>
            <a:ext cx="11050953" cy="2062103"/>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KİŞİSEL NÜFUS BİLGİLERİ İLE GİRİŞ</a:t>
            </a:r>
          </a:p>
          <a:p>
            <a:endParaRPr lang="tr-TR" dirty="0">
              <a:solidFill>
                <a:schemeClr val="bg1"/>
              </a:solidFill>
            </a:endParaRPr>
          </a:p>
          <a:p>
            <a:pPr marL="285750" indent="-285750">
              <a:buFont typeface="Arial" panose="020B0604020202020204" pitchFamily="34" charset="0"/>
              <a:buChar char="•"/>
            </a:pPr>
            <a:r>
              <a:rPr lang="tr-TR" dirty="0">
                <a:solidFill>
                  <a:schemeClr val="bg1"/>
                </a:solidFill>
              </a:rPr>
              <a:t>Çalışmanın uygulandığı kurum başvuranın görev yaptığı kurumdan farklı olabilmektedir. </a:t>
            </a:r>
            <a:r>
              <a:rPr lang="tr-TR" dirty="0">
                <a:solidFill>
                  <a:srgbClr val="FF0000"/>
                </a:solidFill>
              </a:rPr>
              <a:t>(yapılan hatalardan biri)</a:t>
            </a:r>
            <a:endParaRPr lang="tr-TR" dirty="0">
              <a:solidFill>
                <a:schemeClr val="bg1"/>
              </a:solidFill>
            </a:endParaRPr>
          </a:p>
          <a:p>
            <a:pPr marL="285750" indent="-285750">
              <a:buFont typeface="Arial" panose="020B0604020202020204" pitchFamily="34" charset="0"/>
              <a:buChar char="•"/>
            </a:pPr>
            <a:r>
              <a:rPr lang="tr-TR" dirty="0">
                <a:solidFill>
                  <a:schemeClr val="bg1"/>
                </a:solidFill>
              </a:rPr>
              <a:t>Çalışmaya ait bilgiler girildikten sonra yükle butonu ile daha önce hazırlanmış ve bilgisayara (pdf) formatında kaydedilmiş rapor sisteme yüklenmelidir. Yükleme işlemi sorunsuz tamamlanmış  ise yeşil, sorun varsa kırmızı nokta belirir.</a:t>
            </a:r>
          </a:p>
        </p:txBody>
      </p:sp>
      <p:pic>
        <p:nvPicPr>
          <p:cNvPr id="5" name="4 Resim" descr="C:\Users\Ayse DILEKMEN\Desktop\2016 yenilikçilik\ekran\BİREYSEL TC İLE GÜNCELLEME.JPG"/>
          <p:cNvPicPr/>
          <p:nvPr/>
        </p:nvPicPr>
        <p:blipFill>
          <a:blip r:embed="rId3" cstate="print"/>
          <a:srcRect/>
          <a:stretch>
            <a:fillRect/>
          </a:stretch>
        </p:blipFill>
        <p:spPr bwMode="auto">
          <a:xfrm>
            <a:off x="1520042" y="665019"/>
            <a:ext cx="8467105" cy="410775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396732" y="4180114"/>
            <a:ext cx="8534400" cy="1849911"/>
          </a:xfrm>
        </p:spPr>
        <p:txBody>
          <a:bodyPr>
            <a:normAutofit fontScale="90000"/>
          </a:bodyPr>
          <a:lstStyle/>
          <a:p>
            <a:pPr>
              <a:buFont typeface="Wingdings" pitchFamily="2" charset="2"/>
              <a:buChar char="ü"/>
            </a:pPr>
            <a:br>
              <a:rPr lang="tr-TR" sz="2700" cap="none" dirty="0"/>
            </a:br>
            <a:r>
              <a:rPr lang="tr-TR" sz="2700" cap="none" dirty="0"/>
              <a:t> </a:t>
            </a:r>
            <a:br>
              <a:rPr lang="tr-TR" sz="2700" cap="none" dirty="0"/>
            </a:br>
            <a:br>
              <a:rPr lang="tr-TR" sz="2700" cap="none" dirty="0"/>
            </a:br>
            <a:br>
              <a:rPr lang="tr-TR" sz="2200" cap="none" dirty="0">
                <a:solidFill>
                  <a:schemeClr val="bg1"/>
                </a:solidFill>
                <a:latin typeface="+mn-lt"/>
                <a:ea typeface="+mn-ea"/>
                <a:cs typeface="+mn-cs"/>
              </a:rPr>
            </a:br>
            <a:br>
              <a:rPr lang="tr-TR" sz="2200" cap="none" dirty="0">
                <a:solidFill>
                  <a:schemeClr val="bg1"/>
                </a:solidFill>
                <a:latin typeface="+mn-lt"/>
                <a:ea typeface="+mn-ea"/>
                <a:cs typeface="+mn-cs"/>
              </a:rPr>
            </a:br>
            <a:r>
              <a:rPr lang="tr-TR" sz="2200" cap="none" dirty="0">
                <a:solidFill>
                  <a:schemeClr val="bg1"/>
                </a:solidFill>
                <a:latin typeface="+mn-lt"/>
                <a:ea typeface="+mn-ea"/>
                <a:cs typeface="+mn-cs"/>
              </a:rPr>
              <a:t>ekle butonu tıklanarak sırası ile tüm bilgiler doldurulmalıdır.</a:t>
            </a:r>
            <a:br>
              <a:rPr lang="tr-TR" sz="2200" cap="none" dirty="0"/>
            </a:br>
            <a:br>
              <a:rPr lang="tr-TR" dirty="0"/>
            </a:br>
            <a:br>
              <a:rPr lang="tr-TR" dirty="0"/>
            </a:br>
            <a:endParaRPr lang="tr-TR" dirty="0"/>
          </a:p>
        </p:txBody>
      </p:sp>
      <p:sp>
        <p:nvSpPr>
          <p:cNvPr id="6" name="Metin kutusu 4"/>
          <p:cNvSpPr txBox="1"/>
          <p:nvPr/>
        </p:nvSpPr>
        <p:spPr>
          <a:xfrm>
            <a:off x="760020" y="486889"/>
            <a:ext cx="10836792" cy="5940088"/>
          </a:xfrm>
          <a:prstGeom prst="rect">
            <a:avLst/>
          </a:prstGeom>
          <a:gradFill>
            <a:gsLst>
              <a:gs pos="4000">
                <a:schemeClr val="accent1">
                  <a:lumMod val="5000"/>
                  <a:lumOff val="95000"/>
                </a:schemeClr>
              </a:gs>
              <a:gs pos="40000">
                <a:schemeClr val="accent1">
                  <a:lumMod val="45000"/>
                  <a:lumOff val="55000"/>
                </a:schemeClr>
              </a:gs>
              <a:gs pos="58000">
                <a:schemeClr val="accent1">
                  <a:lumMod val="45000"/>
                  <a:lumOff val="55000"/>
                </a:schemeClr>
              </a:gs>
              <a:gs pos="81000">
                <a:schemeClr val="accent1">
                  <a:lumMod val="30000"/>
                  <a:lumOff val="70000"/>
                </a:schemeClr>
              </a:gs>
            </a:gsLst>
            <a:lin ang="5400000" scaled="1"/>
          </a:gradFill>
        </p:spPr>
        <p:txBody>
          <a:bodyPr wrap="square" rtlCol="0">
            <a:spAutoFit/>
          </a:bodyPr>
          <a:lstStyle/>
          <a:p>
            <a:r>
              <a:rPr lang="tr-TR" sz="2000" dirty="0">
                <a:solidFill>
                  <a:schemeClr val="bg1"/>
                </a:solidFill>
              </a:rPr>
              <a:t>BAŞVURUNUN TAMAMLANMASI</a:t>
            </a:r>
            <a:endParaRPr lang="tr-TR" dirty="0">
              <a:solidFill>
                <a:schemeClr val="bg1"/>
              </a:solidFill>
            </a:endParaRPr>
          </a:p>
          <a:p>
            <a:endParaRPr lang="tr-TR" dirty="0">
              <a:solidFill>
                <a:schemeClr val="bg1"/>
              </a:solidFill>
            </a:endParaRPr>
          </a:p>
          <a:p>
            <a:pPr>
              <a:buFont typeface="Arial" pitchFamily="34" charset="0"/>
              <a:buChar char="•"/>
            </a:pPr>
            <a:r>
              <a:rPr lang="tr-TR" dirty="0">
                <a:solidFill>
                  <a:schemeClr val="bg1"/>
                </a:solidFill>
              </a:rPr>
              <a:t> Tüm alanlar doldurulduktan sonra  kaydet butonu ile gerek görüldüğünde güncellemek, yapılan başvuruyu tamamen silmek ya da başvuruyu tamamlamak üzere kaydedilir. </a:t>
            </a:r>
          </a:p>
          <a:p>
            <a:pPr>
              <a:buFont typeface="Arial" pitchFamily="34" charset="0"/>
              <a:buChar char="•"/>
            </a:pPr>
            <a:r>
              <a:rPr lang="tr-TR" dirty="0">
                <a:solidFill>
                  <a:schemeClr val="bg1"/>
                </a:solidFill>
              </a:rPr>
              <a:t> Güncellemek, silmek ya da başvuruyu tamamlamak için sol üst köşeden  ekle, güncelle, sil ve başvuruyu tamamla  seçeneklerinden  gerekli görülen buton seçilerek işleme devam edilir. Yapılan her değişiklikten sonra kaydet butonu mutlaka kullanılmalıdır. </a:t>
            </a:r>
          </a:p>
          <a:p>
            <a:pPr>
              <a:buFont typeface="Arial" pitchFamily="34" charset="0"/>
              <a:buChar char="•"/>
            </a:pPr>
            <a:r>
              <a:rPr lang="tr-TR" dirty="0">
                <a:solidFill>
                  <a:schemeClr val="bg1"/>
                </a:solidFill>
              </a:rPr>
              <a:t> Yapılan herhangi bir işlemden vazgeçmek için  vazgeç butonu kullanılır. Yüklenmiş rapor değiştirilmek istenirse ve başvuru </a:t>
            </a:r>
            <a:r>
              <a:rPr lang="tr-TR" b="1" dirty="0">
                <a:solidFill>
                  <a:schemeClr val="bg1"/>
                </a:solidFill>
              </a:rPr>
              <a:t>onaylanmamış</a:t>
            </a:r>
            <a:r>
              <a:rPr lang="tr-TR" dirty="0">
                <a:solidFill>
                  <a:schemeClr val="bg1"/>
                </a:solidFill>
              </a:rPr>
              <a:t> ise  temizle butonu ile kaldırılıp, tekrar ekleneb</a:t>
            </a:r>
            <a:r>
              <a:rPr lang="tr-TR" dirty="0"/>
              <a:t>ilir.</a:t>
            </a:r>
          </a:p>
          <a:p>
            <a:pPr>
              <a:buFont typeface="Arial" pitchFamily="34" charset="0"/>
              <a:buChar char="•"/>
            </a:pPr>
            <a:r>
              <a:rPr lang="tr-TR" dirty="0">
                <a:solidFill>
                  <a:schemeClr val="bg1"/>
                </a:solidFill>
              </a:rPr>
              <a:t> Başvuruyu tamamlama işlemi; sırası ile  başvuruyu tamamla, </a:t>
            </a:r>
            <a:r>
              <a:rPr lang="tr-TR" b="1" dirty="0">
                <a:solidFill>
                  <a:schemeClr val="bg1"/>
                </a:solidFill>
              </a:rPr>
              <a:t>kaydet</a:t>
            </a:r>
            <a:r>
              <a:rPr lang="tr-TR" dirty="0">
                <a:solidFill>
                  <a:schemeClr val="bg1"/>
                </a:solidFill>
              </a:rPr>
              <a:t>, ve  başvuruyu onaylama işlemleri ile tamamlanmalıdır.</a:t>
            </a:r>
          </a:p>
          <a:p>
            <a:pPr>
              <a:buFont typeface="Arial" pitchFamily="34" charset="0"/>
              <a:buChar char="•"/>
            </a:pPr>
            <a:r>
              <a:rPr lang="tr-TR" b="1" dirty="0">
                <a:solidFill>
                  <a:schemeClr val="bg1"/>
                </a:solidFill>
              </a:rPr>
              <a:t> Başvuruyu tamamla işleminden sonra mutlaka kaydet butonu ile kaydedilmelidir. Aksi takdirde başvuru tamamlanmamış olacaktır. </a:t>
            </a:r>
            <a:endParaRPr lang="tr-TR" dirty="0">
              <a:solidFill>
                <a:schemeClr val="bg1"/>
              </a:solidFill>
            </a:endParaRPr>
          </a:p>
          <a:p>
            <a:pPr>
              <a:buFont typeface="Arial" pitchFamily="34" charset="0"/>
              <a:buChar char="•"/>
            </a:pPr>
            <a:r>
              <a:rPr lang="tr-TR" b="1" dirty="0">
                <a:solidFill>
                  <a:schemeClr val="bg1"/>
                </a:solidFill>
              </a:rPr>
              <a:t> Onaylanmamış başvuru için, başvuru yapılmış sayılmaz, onaylanan başvuruda da herhangi bir değişiklik yapılamaz. </a:t>
            </a:r>
          </a:p>
          <a:p>
            <a:pPr>
              <a:buFont typeface="Arial" pitchFamily="34" charset="0"/>
              <a:buChar char="•"/>
            </a:pPr>
            <a:endParaRPr lang="tr-TR" dirty="0">
              <a:solidFill>
                <a:schemeClr val="bg1"/>
              </a:solidFill>
            </a:endParaRPr>
          </a:p>
          <a:p>
            <a:r>
              <a:rPr lang="tr-TR" dirty="0">
                <a:solidFill>
                  <a:schemeClr val="bg1"/>
                </a:solidFill>
              </a:rPr>
              <a:t>Onaylanan başvuruda                                           tamamlandı ibaresi görülür. </a:t>
            </a:r>
          </a:p>
          <a:p>
            <a:endParaRPr lang="tr-TR" dirty="0">
              <a:solidFill>
                <a:schemeClr val="bg1"/>
              </a:solidFill>
            </a:endParaRPr>
          </a:p>
          <a:p>
            <a:endParaRPr lang="tr-TR" dirty="0">
              <a:solidFill>
                <a:schemeClr val="bg1"/>
              </a:solidFill>
            </a:endParaRPr>
          </a:p>
          <a:p>
            <a:r>
              <a:rPr lang="tr-TR" dirty="0">
                <a:solidFill>
                  <a:schemeClr val="bg1"/>
                </a:solidFill>
              </a:rPr>
              <a:t>Onaylanmamış başvuruda                                            tamamlanmadı ibaresi görülür.</a:t>
            </a:r>
            <a:endParaRPr lang="tr-TR" dirty="0"/>
          </a:p>
          <a:p>
            <a:endParaRPr lang="tr-TR" dirty="0"/>
          </a:p>
        </p:txBody>
      </p:sp>
      <p:pic>
        <p:nvPicPr>
          <p:cNvPr id="31" name="30 Resim" descr="C:\Users\Ayse DILEKMEN\Desktop\ekran kılavuz\tamamlandı.JPG"/>
          <p:cNvPicPr/>
          <p:nvPr/>
        </p:nvPicPr>
        <p:blipFill>
          <a:blip r:embed="rId2" cstate="print"/>
          <a:srcRect/>
          <a:stretch>
            <a:fillRect/>
          </a:stretch>
        </p:blipFill>
        <p:spPr bwMode="auto">
          <a:xfrm>
            <a:off x="3435250" y="4879659"/>
            <a:ext cx="2573076" cy="563110"/>
          </a:xfrm>
          <a:prstGeom prst="rect">
            <a:avLst/>
          </a:prstGeom>
          <a:noFill/>
          <a:ln w="9525">
            <a:noFill/>
            <a:miter lim="800000"/>
            <a:headEnd/>
            <a:tailEnd/>
          </a:ln>
        </p:spPr>
      </p:pic>
      <p:pic>
        <p:nvPicPr>
          <p:cNvPr id="33" name="32 Resim" descr="C:\Users\Ayse DILEKMEN\Desktop\ekran kılavuz\tamamlanmadı.JPG"/>
          <p:cNvPicPr/>
          <p:nvPr/>
        </p:nvPicPr>
        <p:blipFill>
          <a:blip r:embed="rId3" cstate="print"/>
          <a:srcRect/>
          <a:stretch>
            <a:fillRect/>
          </a:stretch>
        </p:blipFill>
        <p:spPr bwMode="auto">
          <a:xfrm>
            <a:off x="3817618" y="5686886"/>
            <a:ext cx="2656714" cy="64405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ilim">
  <a:themeElements>
    <a:clrScheme name="Dilim">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Dilim">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lim">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745</TotalTime>
  <Words>759</Words>
  <Application>Microsoft Macintosh PowerPoint</Application>
  <PresentationFormat>Geniş ekran</PresentationFormat>
  <Paragraphs>94</Paragraphs>
  <Slides>17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Century Gothic</vt:lpstr>
      <vt:lpstr>Times New Roman</vt:lpstr>
      <vt:lpstr>Wingdings</vt:lpstr>
      <vt:lpstr>Wingdings 3</vt:lpstr>
      <vt:lpstr>Dilim</vt:lpstr>
      <vt:lpstr>EĞİTİM ÖĞRETİMDE YENİLİKÇİLİK ÖDÜLLERİ </vt:lpstr>
      <vt:lpstr>BAŞVURU Sistemine Giriş  Başvurular bireysel ve kurumsal olarak http://eoyo.meb.gov.tr/Login.aspx adresin üzerinden elektronik ortamda yapılacaktır. </vt:lpstr>
      <vt:lpstr>BAŞVURU Sistemine Giriş   </vt:lpstr>
      <vt:lpstr>PowerPoint Sunusu</vt:lpstr>
      <vt:lpstr>PowerPoint Sunusu</vt:lpstr>
      <vt:lpstr>PowerPoint Sunusu</vt:lpstr>
      <vt:lpstr>      ekle butonu tıklanarak sırası ile tüm bilgiler doldurulmalıdır.   </vt:lpstr>
      <vt:lpstr>      ekle butonu tıklanarak sırası ile tüm bilgiler doldurulmalıdır.   </vt:lpstr>
      <vt:lpstr>      ekle butonu tıklanarak sırası ile tüm bilgiler doldurulmalıdır.   </vt:lpstr>
      <vt:lpstr>PowerPoint Sunusu</vt:lpstr>
      <vt:lpstr>      ekle butonu tıklanarak sırası ile tüm bilgiler doldurulmalıdır.   </vt:lpstr>
      <vt:lpstr>      ekle butonu tıklanarak sırası ile tüm bilgiler doldurulmalıdır.   </vt:lpstr>
      <vt:lpstr>PowerPoint Sunusu</vt:lpstr>
      <vt:lpstr>      ekle butonu tıklanarak sırası ile tüm bilgiler doldurulmalıdır.   </vt:lpstr>
      <vt:lpstr>      ekle butonu tıklanarak sırası ile tüm bilgiler doldurulmalıdır.   </vt:lpstr>
      <vt:lpstr>PowerPoint Sunusu</vt:lpstr>
      <vt:lpstr>TEŞEKKÜRLER</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DEĞERLENDİRME SÜRECİ</dc:title>
  <dc:creator>Emre BASARIR</dc:creator>
  <cp:lastModifiedBy>Microsoft Office Kullanıcısı</cp:lastModifiedBy>
  <cp:revision>125</cp:revision>
  <dcterms:created xsi:type="dcterms:W3CDTF">2016-04-05T12:05:52Z</dcterms:created>
  <dcterms:modified xsi:type="dcterms:W3CDTF">2018-04-08T19:17:36Z</dcterms:modified>
</cp:coreProperties>
</file>