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71" r:id="rId4"/>
    <p:sldId id="262" r:id="rId5"/>
    <p:sldId id="272" r:id="rId6"/>
    <p:sldId id="263" r:id="rId7"/>
    <p:sldId id="273" r:id="rId8"/>
    <p:sldId id="264" r:id="rId9"/>
    <p:sldId id="274" r:id="rId10"/>
    <p:sldId id="258" r:id="rId11"/>
    <p:sldId id="259" r:id="rId12"/>
    <p:sldId id="275" r:id="rId13"/>
    <p:sldId id="266" r:id="rId14"/>
    <p:sldId id="276" r:id="rId15"/>
    <p:sldId id="267" r:id="rId16"/>
    <p:sldId id="268" r:id="rId17"/>
    <p:sldId id="277" r:id="rId18"/>
    <p:sldId id="269" r:id="rId19"/>
    <p:sldId id="278"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snapToObjects="1">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b="1" kern="1200" dirty="0" err="1">
                <a:solidFill>
                  <a:srgbClr val="FFFFFF"/>
                </a:solidFill>
                <a:latin typeface="+mj-lt"/>
                <a:ea typeface="+mj-ea"/>
                <a:cs typeface="+mj-cs"/>
              </a:rPr>
              <a:t>Modül</a:t>
            </a:r>
            <a:r>
              <a:rPr lang="en-US" sz="3100" b="1" kern="1200" dirty="0">
                <a:solidFill>
                  <a:srgbClr val="FFFFFF"/>
                </a:solidFill>
                <a:latin typeface="+mj-lt"/>
                <a:ea typeface="+mj-ea"/>
                <a:cs typeface="+mj-cs"/>
              </a:rPr>
              <a:t> 7: </a:t>
            </a:r>
            <a:r>
              <a:rPr lang="en-US" sz="3100" b="1" kern="1200">
                <a:solidFill>
                  <a:srgbClr val="FFFFFF"/>
                </a:solidFill>
                <a:latin typeface="+mj-lt"/>
                <a:ea typeface="+mj-ea"/>
                <a:cs typeface="+mj-cs"/>
              </a:rPr>
              <a:t/>
            </a:r>
            <a:br>
              <a:rPr lang="en-US" sz="3100" b="1" kern="1200">
                <a:solidFill>
                  <a:srgbClr val="FFFFFF"/>
                </a:solidFill>
                <a:latin typeface="+mj-lt"/>
                <a:ea typeface="+mj-ea"/>
                <a:cs typeface="+mj-cs"/>
              </a:rPr>
            </a:br>
            <a:r>
              <a:rPr lang="en-US" sz="3100" b="1" kern="1200" dirty="0" err="1">
                <a:solidFill>
                  <a:srgbClr val="FFFFFF"/>
                </a:solidFill>
                <a:latin typeface="+mj-lt"/>
                <a:ea typeface="+mj-ea"/>
                <a:cs typeface="+mj-cs"/>
              </a:rPr>
              <a:t>İnsan</a:t>
            </a:r>
            <a:r>
              <a:rPr lang="en-US" sz="3100" b="1" kern="1200" dirty="0">
                <a:solidFill>
                  <a:srgbClr val="FFFFFF"/>
                </a:solidFill>
                <a:latin typeface="+mj-lt"/>
                <a:ea typeface="+mj-ea"/>
                <a:cs typeface="+mj-cs"/>
              </a:rPr>
              <a:t> </a:t>
            </a:r>
            <a:r>
              <a:rPr lang="en-US" sz="3100" b="1" kern="1200" dirty="0" err="1">
                <a:solidFill>
                  <a:srgbClr val="FFFFFF"/>
                </a:solidFill>
                <a:latin typeface="+mj-lt"/>
                <a:ea typeface="+mj-ea"/>
                <a:cs typeface="+mj-cs"/>
              </a:rPr>
              <a:t>Kaynakları</a:t>
            </a:r>
            <a:r>
              <a:rPr lang="en-US" sz="3100" b="1" kern="1200" dirty="0">
                <a:solidFill>
                  <a:srgbClr val="FFFFFF"/>
                </a:solidFill>
                <a:latin typeface="+mj-lt"/>
                <a:ea typeface="+mj-ea"/>
                <a:cs typeface="+mj-cs"/>
              </a:rPr>
              <a:t> </a:t>
            </a:r>
            <a:r>
              <a:rPr lang="en-US" sz="3100" b="1" kern="1200" dirty="0" err="1">
                <a:solidFill>
                  <a:srgbClr val="FFFFFF"/>
                </a:solidFill>
                <a:latin typeface="+mj-lt"/>
                <a:ea typeface="+mj-ea"/>
                <a:cs typeface="+mj-cs"/>
              </a:rPr>
              <a:t>ve</a:t>
            </a:r>
            <a:r>
              <a:rPr lang="en-US" sz="3100" b="1" kern="1200" dirty="0">
                <a:solidFill>
                  <a:srgbClr val="FFFFFF"/>
                </a:solidFill>
                <a:latin typeface="+mj-lt"/>
                <a:ea typeface="+mj-ea"/>
                <a:cs typeface="+mj-cs"/>
              </a:rPr>
              <a:t> Ekip </a:t>
            </a:r>
            <a:r>
              <a:rPr lang="en-US" sz="3100" b="1" kern="1200" dirty="0" err="1">
                <a:solidFill>
                  <a:srgbClr val="FFFFFF"/>
                </a:solidFill>
                <a:latin typeface="+mj-lt"/>
                <a:ea typeface="+mj-ea"/>
                <a:cs typeface="+mj-cs"/>
              </a:rPr>
              <a:t>Yönetimi</a:t>
            </a:r>
          </a:p>
        </p:txBody>
      </p:sp>
      <p:pic>
        <p:nvPicPr>
          <p:cNvPr id="5" name="Resim 4">
            <a:extLst>
              <a:ext uri="{FF2B5EF4-FFF2-40B4-BE49-F238E27FC236}">
                <a16:creationId xmlns:a16="http://schemas.microsoft.com/office/drawing/2014/main" id="{0F5A624C-D3C0-EF95-B832-6F2F780F73F0}"/>
              </a:ext>
            </a:extLst>
          </p:cNvPr>
          <p:cNvPicPr>
            <a:picLocks noChangeAspect="1"/>
          </p:cNvPicPr>
          <p:nvPr/>
        </p:nvPicPr>
        <p:blipFill>
          <a:blip r:embed="rId2"/>
          <a:stretch>
            <a:fillRect/>
          </a:stretch>
        </p:blipFill>
        <p:spPr>
          <a:xfrm>
            <a:off x="3162395" y="1402510"/>
            <a:ext cx="5528977" cy="3676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tr-TR" sz="3500" b="1" dirty="0"/>
              <a:t>Ekip İçi İletişim ve Görev Dağılımı</a:t>
            </a:r>
            <a:endParaRPr lang="tr-TR" sz="3500" b="1" dirty="0">
              <a:ea typeface="Calibri"/>
              <a:cs typeface="Calibri"/>
            </a:endParaRPr>
          </a:p>
        </p:txBody>
      </p:sp>
      <p:sp>
        <p:nvSpPr>
          <p:cNvPr id="3" name="Content Placeholder 2"/>
          <p:cNvSpPr>
            <a:spLocks noGrp="1"/>
          </p:cNvSpPr>
          <p:nvPr>
            <p:ph idx="1"/>
          </p:nvPr>
        </p:nvSpPr>
        <p:spPr>
          <a:xfrm>
            <a:off x="32778" y="1782026"/>
            <a:ext cx="4562326" cy="4966246"/>
          </a:xfrm>
        </p:spPr>
        <p:txBody>
          <a:bodyPr anchor="ctr">
            <a:normAutofit/>
          </a:bodyPr>
          <a:lstStyle/>
          <a:p>
            <a:pPr>
              <a:lnSpc>
                <a:spcPct val="130000"/>
              </a:lnSpc>
              <a:spcBef>
                <a:spcPts val="200"/>
              </a:spcBef>
            </a:pPr>
            <a:r>
              <a:rPr lang="tr-TR" sz="1400" b="1" dirty="0">
                <a:latin typeface="Times New Roman" panose="02020603050405020304" pitchFamily="18" charset="0"/>
                <a:cs typeface="Times New Roman" panose="02020603050405020304" pitchFamily="18" charset="0"/>
              </a:rPr>
              <a:t>Nasıl Yapılır?</a:t>
            </a: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Önce ekip üyelerinin ilgi ve yetenekleri belirlenir. Görevler açıkça tanımlanmalı ve yazılı olarak paylaşılmalıdır (</a:t>
            </a:r>
            <a:r>
              <a:rPr lang="tr-TR" sz="1400" dirty="0" err="1">
                <a:latin typeface="Times New Roman" panose="02020603050405020304" pitchFamily="18" charset="0"/>
                <a:cs typeface="Times New Roman" panose="02020603050405020304" pitchFamily="18" charset="0"/>
              </a:rPr>
              <a:t>Örn</a:t>
            </a:r>
            <a:r>
              <a:rPr lang="tr-TR" sz="1400" dirty="0">
                <a:latin typeface="Times New Roman" panose="02020603050405020304" pitchFamily="18" charset="0"/>
                <a:cs typeface="Times New Roman" panose="02020603050405020304" pitchFamily="18" charset="0"/>
              </a:rPr>
              <a:t>: “Ali video çeker”, “Zeynep sosyal medya yönetir.”). Zaman çizelgesi hazırlanmalı, herkes işin ne zaman yapılacağını bilmeli. Görev aksarsa, yerine kimin destek olacağı önceden belirlenmelidir. Herkes görevinden sorumlu olmalı, gerektiğinde yardımlaşılmalıdır.</a:t>
            </a:r>
          </a:p>
          <a:p>
            <a:pPr>
              <a:lnSpc>
                <a:spcPct val="130000"/>
              </a:lnSpc>
              <a:spcBef>
                <a:spcPts val="200"/>
              </a:spcBef>
            </a:pPr>
            <a:r>
              <a:rPr lang="tr-TR" sz="1400" b="1" dirty="0">
                <a:latin typeface="Times New Roman" panose="02020603050405020304" pitchFamily="18" charset="0"/>
                <a:cs typeface="Times New Roman" panose="02020603050405020304" pitchFamily="18" charset="0"/>
              </a:rPr>
              <a:t>Neden Önemlidir?</a:t>
            </a: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Karışıklık önlenir, işler zamanında tamamlanır. “Ben mi yapacaktım?” gibi sorunlar yaşanmaz. Herkes katkı sağlar, kimse dışlanmış hissetmez. Ekip ruhu gelişir, güven ortamı oluşur. İş bölümü sayesinde kimse aşırı yük altında kalmaz.</a:t>
            </a:r>
          </a:p>
          <a:p>
            <a:pPr marL="0" indent="0">
              <a:lnSpc>
                <a:spcPct val="130000"/>
              </a:lnSpc>
              <a:spcBef>
                <a:spcPts val="200"/>
              </a:spcBef>
              <a:buNone/>
            </a:pPr>
            <a:endParaRPr lang="tr-TR" sz="900" dirty="0"/>
          </a:p>
        </p:txBody>
      </p:sp>
      <p:pic>
        <p:nvPicPr>
          <p:cNvPr id="5" name="Picture 4" descr="Her birinin bileklerini ve bir Circle formu için birbirine bağlı olan eller">
            <a:extLst>
              <a:ext uri="{FF2B5EF4-FFF2-40B4-BE49-F238E27FC236}">
                <a16:creationId xmlns:a16="http://schemas.microsoft.com/office/drawing/2014/main" id="{C52D5A1B-156E-EC83-D691-1CCE2AC950E9}"/>
              </a:ext>
            </a:extLst>
          </p:cNvPr>
          <p:cNvPicPr>
            <a:picLocks noChangeAspect="1"/>
          </p:cNvPicPr>
          <p:nvPr/>
        </p:nvPicPr>
        <p:blipFill>
          <a:blip r:embed="rId2"/>
          <a:srcRect l="27062" r="28453" b="-3"/>
          <a:stretch>
            <a:fillRect/>
          </a:stretch>
        </p:blipFill>
        <p:spPr>
          <a:xfrm>
            <a:off x="4572000" y="1"/>
            <a:ext cx="4577118"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850116" y="1966234"/>
            <a:ext cx="4471416" cy="2788920"/>
          </a:xfrm>
        </p:spPr>
        <p:txBody>
          <a:bodyPr anchor="ctr">
            <a:normAutofit/>
          </a:bodyPr>
          <a:lstStyle/>
          <a:p>
            <a:pPr algn="l"/>
            <a:r>
              <a:rPr lang="tr-TR" sz="4200" b="1" dirty="0">
                <a:solidFill>
                  <a:schemeClr val="bg1"/>
                </a:solidFill>
              </a:rPr>
              <a:t>Liderlik Stilleri ve Motivasyon</a:t>
            </a: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51188" y="540048"/>
            <a:ext cx="4239072" cy="5641293"/>
          </a:xfrm>
        </p:spPr>
        <p:txBody>
          <a:bodyPr vert="horz" lIns="91440" tIns="45720" rIns="91440" bIns="45720" numCol="2" rtlCol="0" anchor="ctr">
            <a:normAutofit/>
          </a:bodyPr>
          <a:lstStyle/>
          <a:p>
            <a:pPr marL="0" indent="0">
              <a:lnSpc>
                <a:spcPct val="150000"/>
              </a:lnSpc>
              <a:buNone/>
            </a:pPr>
            <a:r>
              <a:rPr lang="tr-TR" sz="1600" b="1" dirty="0">
                <a:solidFill>
                  <a:schemeClr val="accent1"/>
                </a:solidFill>
                <a:latin typeface="Times New Roman" panose="02020603050405020304" pitchFamily="18" charset="0"/>
                <a:cs typeface="Times New Roman" panose="02020603050405020304" pitchFamily="18" charset="0"/>
              </a:rPr>
              <a:t>Liderlik emir vermek değil, yönlendirmek, ilham vermek ve birlikte yürümektir. Gençlerle çalışırken lider:</a:t>
            </a: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 </a:t>
            </a:r>
            <a:r>
              <a:rPr lang="tr-TR" sz="1600" b="1" dirty="0">
                <a:solidFill>
                  <a:schemeClr val="accent1"/>
                </a:solidFill>
                <a:latin typeface="Times New Roman" panose="02020603050405020304" pitchFamily="18" charset="0"/>
                <a:cs typeface="Times New Roman" panose="02020603050405020304" pitchFamily="18" charset="0"/>
              </a:rPr>
              <a:t>1. Yol Gösteren Olmalı (Kural Koyan Değil)</a:t>
            </a: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Gençler neden yaptığını anlamak ister. “Şunu yap çünkü gerek” değil, “Bunu yaparsak şu etki olur” demek etkilidir.</a:t>
            </a:r>
          </a:p>
          <a:p>
            <a:pPr marL="0" indent="0">
              <a:lnSpc>
                <a:spcPct val="150000"/>
              </a:lnSpc>
              <a:buNone/>
            </a:pP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 </a:t>
            </a:r>
            <a:r>
              <a:rPr lang="tr-TR" sz="1600" b="1" dirty="0">
                <a:solidFill>
                  <a:schemeClr val="accent1"/>
                </a:solidFill>
                <a:latin typeface="Times New Roman" panose="02020603050405020304" pitchFamily="18" charset="0"/>
                <a:cs typeface="Times New Roman" panose="02020603050405020304" pitchFamily="18" charset="0"/>
              </a:rPr>
              <a:t>2. Samimi ve Ulaşılabilir Olmalı</a:t>
            </a: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Liderle konuşulamazsa ekip dağılır. Mizah, sohbet, birebir ilgi güven yaratır. “Ben de sizin gibiyim, birlikte öğreniyoruz” yaklaşımı işe yarar.</a:t>
            </a:r>
            <a:br>
              <a:rPr lang="tr-TR" sz="1600" dirty="0">
                <a:solidFill>
                  <a:schemeClr val="accent1"/>
                </a:solidFill>
                <a:latin typeface="Times New Roman" panose="02020603050405020304" pitchFamily="18" charset="0"/>
                <a:cs typeface="Times New Roman" panose="02020603050405020304" pitchFamily="18" charset="0"/>
              </a:rPr>
            </a:br>
            <a:endParaRPr lang="tr-TR" sz="1600" dirty="0">
              <a:solidFill>
                <a:schemeClr val="accent1"/>
              </a:solidFill>
              <a:latin typeface="Times New Roman" panose="02020603050405020304" pitchFamily="18" charset="0"/>
              <a:ea typeface="Calibri"/>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66CD95-144F-9B17-9501-E2948ED6825B}"/>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6081714F-17EE-815E-749D-38EAB43556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lor Cover">
            <a:extLst>
              <a:ext uri="{FF2B5EF4-FFF2-40B4-BE49-F238E27FC236}">
                <a16:creationId xmlns:a16="http://schemas.microsoft.com/office/drawing/2014/main" id="{392C3EC2-5FA6-A093-6E57-0DCADDD4F8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5E93815-AAD0-49BB-1384-2201240BD6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3" name="Color">
              <a:extLst>
                <a:ext uri="{FF2B5EF4-FFF2-40B4-BE49-F238E27FC236}">
                  <a16:creationId xmlns:a16="http://schemas.microsoft.com/office/drawing/2014/main" id="{3B2221D9-854F-852A-DE0D-935CCF27B2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5C395A8E-5765-1FDF-07F2-CDCB8F73A9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78F029A8-26CD-9AB8-D6D4-E28EE7938C9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797038AD-D474-278C-EF14-F509A8E330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A519402A-1F83-C30E-BADF-61AFB1C8BD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CA3FCDAB-9E40-3177-647A-15A9EEED5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7E71F76E-4F03-797B-A846-FA725F1E2C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FBA10FB1-3438-3FDD-1F1C-A9AE7D24A6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43E0EB6-F65D-758B-07EB-7B763670DD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86341D85-273C-3909-DFCF-4E7C31409D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E941F13-626A-F9FE-6DB3-E20FB2467C41}"/>
              </a:ext>
            </a:extLst>
          </p:cNvPr>
          <p:cNvSpPr>
            <a:spLocks noGrp="1"/>
          </p:cNvSpPr>
          <p:nvPr>
            <p:ph type="title"/>
          </p:nvPr>
        </p:nvSpPr>
        <p:spPr>
          <a:xfrm rot="16200000">
            <a:off x="-850116" y="1966234"/>
            <a:ext cx="4471416" cy="2788920"/>
          </a:xfrm>
        </p:spPr>
        <p:txBody>
          <a:bodyPr anchor="ctr">
            <a:normAutofit/>
          </a:bodyPr>
          <a:lstStyle/>
          <a:p>
            <a:pPr algn="l"/>
            <a:r>
              <a:rPr lang="tr-TR" sz="4200" b="1" dirty="0">
                <a:solidFill>
                  <a:schemeClr val="bg1"/>
                </a:solidFill>
              </a:rPr>
              <a:t>Liderlik Stilleri ve Motivasyon</a:t>
            </a:r>
          </a:p>
        </p:txBody>
      </p:sp>
      <p:sp>
        <p:nvSpPr>
          <p:cNvPr id="25" name="Rectangle 24">
            <a:extLst>
              <a:ext uri="{FF2B5EF4-FFF2-40B4-BE49-F238E27FC236}">
                <a16:creationId xmlns:a16="http://schemas.microsoft.com/office/drawing/2014/main" id="{16DC69D1-7A6B-F308-E988-A3890B046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7B089D-E3ED-AD9E-AC2B-B316F2D6D2C0}"/>
              </a:ext>
            </a:extLst>
          </p:cNvPr>
          <p:cNvSpPr>
            <a:spLocks noGrp="1"/>
          </p:cNvSpPr>
          <p:nvPr>
            <p:ph idx="1"/>
          </p:nvPr>
        </p:nvSpPr>
        <p:spPr>
          <a:xfrm>
            <a:off x="3751188" y="540048"/>
            <a:ext cx="4239072" cy="5641293"/>
          </a:xfrm>
        </p:spPr>
        <p:txBody>
          <a:bodyPr vert="horz" lIns="91440" tIns="45720" rIns="91440" bIns="45720" numCol="2" rtlCol="0" anchor="ctr">
            <a:normAutofit/>
          </a:bodyPr>
          <a:lstStyle/>
          <a:p>
            <a:pPr marL="0" indent="0">
              <a:lnSpc>
                <a:spcPct val="150000"/>
              </a:lnSpc>
              <a:buNone/>
            </a:pPr>
            <a:r>
              <a:rPr lang="tr-TR" sz="1600" dirty="0">
                <a:solidFill>
                  <a:schemeClr val="accent1"/>
                </a:solidFill>
                <a:latin typeface="Times New Roman" panose="02020603050405020304" pitchFamily="18" charset="0"/>
                <a:cs typeface="Times New Roman" panose="02020603050405020304" pitchFamily="18" charset="0"/>
              </a:rPr>
              <a:t>✅ </a:t>
            </a:r>
            <a:r>
              <a:rPr lang="tr-TR" sz="1600" b="1" dirty="0">
                <a:solidFill>
                  <a:schemeClr val="accent1"/>
                </a:solidFill>
                <a:latin typeface="Times New Roman" panose="02020603050405020304" pitchFamily="18" charset="0"/>
                <a:cs typeface="Times New Roman" panose="02020603050405020304" pitchFamily="18" charset="0"/>
              </a:rPr>
              <a:t>3. Örnek Olan Olmalı</a:t>
            </a: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Sözle değil, davranışla liderlik edilmeli. İlk adımı lider atmalı. Dakiklik, saygı, sorumluluk önce liderde görülmelidir.</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 </a:t>
            </a:r>
            <a:r>
              <a:rPr lang="tr-TR" sz="1600" b="1" dirty="0">
                <a:solidFill>
                  <a:schemeClr val="accent1"/>
                </a:solidFill>
                <a:latin typeface="Times New Roman" panose="02020603050405020304" pitchFamily="18" charset="0"/>
                <a:cs typeface="Times New Roman" panose="02020603050405020304" pitchFamily="18" charset="0"/>
              </a:rPr>
              <a:t>4. Yetenekleri Keşfeden ve Destekleyen Olmalı</a:t>
            </a: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Her genci tanı, “Neye meraklı? Ne yapmak ister?” öğren. Uygun görevler ver ki kişi kendini değerli hissetsin.</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 </a:t>
            </a:r>
            <a:r>
              <a:rPr lang="tr-TR" sz="1600" b="1" dirty="0">
                <a:solidFill>
                  <a:schemeClr val="accent1"/>
                </a:solidFill>
                <a:latin typeface="Times New Roman" panose="02020603050405020304" pitchFamily="18" charset="0"/>
                <a:cs typeface="Times New Roman" panose="02020603050405020304" pitchFamily="18" charset="0"/>
              </a:rPr>
              <a:t>5. Esnek ve Sabırlı Olmalı</a:t>
            </a:r>
            <a:r>
              <a:rPr lang="tr-TR" sz="1600" dirty="0">
                <a:solidFill>
                  <a:schemeClr val="accent1"/>
                </a:solidFill>
                <a:latin typeface="Times New Roman" panose="02020603050405020304" pitchFamily="18" charset="0"/>
                <a:cs typeface="Times New Roman" panose="02020603050405020304" pitchFamily="18" charset="0"/>
              </a:rPr>
              <a:t/>
            </a:r>
            <a:br>
              <a:rPr lang="tr-TR" sz="1600" dirty="0">
                <a:solidFill>
                  <a:schemeClr val="accent1"/>
                </a:solidFill>
                <a:latin typeface="Times New Roman" panose="02020603050405020304" pitchFamily="18" charset="0"/>
                <a:cs typeface="Times New Roman" panose="02020603050405020304" pitchFamily="18" charset="0"/>
              </a:rPr>
            </a:br>
            <a:r>
              <a:rPr lang="tr-TR" sz="1600" dirty="0">
                <a:solidFill>
                  <a:schemeClr val="accent1"/>
                </a:solidFill>
                <a:latin typeface="Times New Roman" panose="02020603050405020304" pitchFamily="18" charset="0"/>
                <a:cs typeface="Times New Roman" panose="02020603050405020304" pitchFamily="18" charset="0"/>
              </a:rPr>
              <a:t>Gençlerin sınavı, ailevi durumu, iniş çıkışı olur. Katı olma. “Neden yapmadın?” yerine “Yardımcı olabileceğim bir şey var mı?” diye sor.</a:t>
            </a:r>
          </a:p>
          <a:p>
            <a:pPr marL="0" indent="0">
              <a:lnSpc>
                <a:spcPct val="90000"/>
              </a:lnSpc>
              <a:buNone/>
            </a:pPr>
            <a:endParaRPr lang="tr-TR" sz="1200" dirty="0">
              <a:solidFill>
                <a:schemeClr val="accent1"/>
              </a:solidFill>
              <a:ea typeface="Calibri"/>
              <a:cs typeface="Calibri"/>
            </a:endParaRPr>
          </a:p>
        </p:txBody>
      </p:sp>
    </p:spTree>
    <p:extLst>
      <p:ext uri="{BB962C8B-B14F-4D97-AF65-F5344CB8AC3E}">
        <p14:creationId xmlns:p14="http://schemas.microsoft.com/office/powerpoint/2010/main" val="19307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EBA478-7839-62BE-A8D0-D9FA732A564E}"/>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A12B0D1C-3ED8-C369-CD1F-A7E49CF09E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lor Cover">
            <a:extLst>
              <a:ext uri="{FF2B5EF4-FFF2-40B4-BE49-F238E27FC236}">
                <a16:creationId xmlns:a16="http://schemas.microsoft.com/office/drawing/2014/main" id="{29D9DAD0-DCAB-6728-5A91-CA6DDF2E4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565A2AE-9448-D24C-49D3-34A9A096F19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3" name="Color">
              <a:extLst>
                <a:ext uri="{FF2B5EF4-FFF2-40B4-BE49-F238E27FC236}">
                  <a16:creationId xmlns:a16="http://schemas.microsoft.com/office/drawing/2014/main" id="{FEB04C2B-EC01-9029-7414-939B065A4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0CA135E2-C07F-0317-02F6-40CBCE188C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267DA16-2660-7D92-A08A-AB09A2B067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F718169B-7BE5-F607-AAD9-1CC87A3277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89C2FA16-9B02-9FBF-F1F9-B70980E05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8DD248F3-26B1-ED22-1959-A6CFF3DE70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691E815D-4AEE-13D7-0CA5-EC35A3188C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C801A6EC-37C0-023A-96EE-D4333D850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7403B950-E1CB-5873-211F-8EABAA9C8D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69C9B9AA-2F29-C19D-6184-079D29E02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CDF233A-E80C-D043-C0A2-955CC79DB85D}"/>
              </a:ext>
            </a:extLst>
          </p:cNvPr>
          <p:cNvSpPr>
            <a:spLocks noGrp="1"/>
          </p:cNvSpPr>
          <p:nvPr>
            <p:ph type="title"/>
          </p:nvPr>
        </p:nvSpPr>
        <p:spPr>
          <a:xfrm rot="16200000">
            <a:off x="-994410" y="1947672"/>
            <a:ext cx="4471416" cy="2788920"/>
          </a:xfrm>
        </p:spPr>
        <p:txBody>
          <a:bodyPr anchor="ctr">
            <a:normAutofit/>
          </a:bodyPr>
          <a:lstStyle/>
          <a:p>
            <a:pPr algn="l"/>
            <a:r>
              <a:rPr lang="tr-TR" sz="4200" b="1">
                <a:solidFill>
                  <a:schemeClr val="bg1"/>
                </a:solidFill>
              </a:rPr>
              <a:t>Liderlik Stilleri ve Motivasyon</a:t>
            </a:r>
          </a:p>
        </p:txBody>
      </p:sp>
      <p:sp>
        <p:nvSpPr>
          <p:cNvPr id="25" name="Rectangle 24">
            <a:extLst>
              <a:ext uri="{FF2B5EF4-FFF2-40B4-BE49-F238E27FC236}">
                <a16:creationId xmlns:a16="http://schemas.microsoft.com/office/drawing/2014/main" id="{4FC3E0CE-8DD2-6AF9-80FB-D5AB9E40EF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6BC714-8339-9868-CA6A-7D9B3A8EB428}"/>
              </a:ext>
            </a:extLst>
          </p:cNvPr>
          <p:cNvSpPr>
            <a:spLocks noGrp="1"/>
          </p:cNvSpPr>
          <p:nvPr>
            <p:ph idx="1"/>
          </p:nvPr>
        </p:nvSpPr>
        <p:spPr>
          <a:xfrm>
            <a:off x="3751188" y="540048"/>
            <a:ext cx="4239072" cy="5641293"/>
          </a:xfrm>
        </p:spPr>
        <p:txBody>
          <a:bodyPr vert="horz" lIns="91440" tIns="45720" rIns="91440" bIns="45720" numCol="2" rtlCol="0" anchor="ctr">
            <a:normAutofit/>
          </a:bodyPr>
          <a:lstStyle/>
          <a:p>
            <a:pPr>
              <a:lnSpc>
                <a:spcPct val="150000"/>
              </a:lnSpc>
            </a:pPr>
            <a:r>
              <a:rPr lang="tr-TR" sz="1400" b="1" dirty="0">
                <a:solidFill>
                  <a:schemeClr val="accent1"/>
                </a:solidFill>
                <a:latin typeface="Times New Roman" panose="02020603050405020304" pitchFamily="18" charset="0"/>
                <a:cs typeface="Times New Roman" panose="02020603050405020304" pitchFamily="18" charset="0"/>
              </a:rPr>
              <a:t>🌟 MOTİVASYON NASIL SAĞLANMALI?</a:t>
            </a:r>
            <a:r>
              <a:rPr lang="tr-TR" sz="1400" dirty="0">
                <a:solidFill>
                  <a:schemeClr val="accent1"/>
                </a:solidFill>
                <a:latin typeface="Times New Roman" panose="02020603050405020304" pitchFamily="18" charset="0"/>
                <a:cs typeface="Times New Roman" panose="02020603050405020304" pitchFamily="18" charset="0"/>
              </a:rPr>
              <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Gençlerle çalışırken para değil; anlam, eğlence, gelişim ve görünürlük motive eder.</a:t>
            </a:r>
          </a:p>
          <a:p>
            <a:pPr>
              <a:lnSpc>
                <a:spcPct val="150000"/>
              </a:lnSpc>
            </a:pPr>
            <a:r>
              <a:rPr lang="tr-TR" sz="1400" dirty="0">
                <a:solidFill>
                  <a:schemeClr val="accent1"/>
                </a:solidFill>
                <a:latin typeface="Times New Roman" panose="02020603050405020304" pitchFamily="18" charset="0"/>
                <a:cs typeface="Times New Roman" panose="02020603050405020304" pitchFamily="18" charset="0"/>
              </a:rPr>
              <a:t>🔹 </a:t>
            </a:r>
            <a:r>
              <a:rPr lang="tr-TR" sz="1400" b="1" dirty="0">
                <a:solidFill>
                  <a:schemeClr val="accent1"/>
                </a:solidFill>
                <a:latin typeface="Times New Roman" panose="02020603050405020304" pitchFamily="18" charset="0"/>
                <a:cs typeface="Times New Roman" panose="02020603050405020304" pitchFamily="18" charset="0"/>
              </a:rPr>
              <a:t>1. Anlam Ver</a:t>
            </a:r>
            <a:r>
              <a:rPr lang="tr-TR" sz="1400" dirty="0">
                <a:solidFill>
                  <a:schemeClr val="accent1"/>
                </a:solidFill>
                <a:latin typeface="Times New Roman" panose="02020603050405020304" pitchFamily="18" charset="0"/>
                <a:cs typeface="Times New Roman" panose="02020603050405020304" pitchFamily="18" charset="0"/>
              </a:rPr>
              <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“Bu projeyi yaparsak ne değişecek?” sorusuna net cevap ver. Gençler katkı sağladığını hissederse bağlılık artar.</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 Örnek: “Bu içerikle 1000 kişiye çevre bilinci kazandırabiliriz.” / “Senin hazırladığın görselle başka gençlere ilham vereceğiz.”</a:t>
            </a:r>
          </a:p>
          <a:p>
            <a:pPr>
              <a:lnSpc>
                <a:spcPct val="150000"/>
              </a:lnSpc>
            </a:pPr>
            <a:r>
              <a:rPr lang="tr-TR" sz="1400" dirty="0">
                <a:solidFill>
                  <a:schemeClr val="accent1"/>
                </a:solidFill>
                <a:latin typeface="Times New Roman" panose="02020603050405020304" pitchFamily="18" charset="0"/>
                <a:cs typeface="Times New Roman" panose="02020603050405020304" pitchFamily="18" charset="0"/>
              </a:rPr>
              <a:t>🔹 </a:t>
            </a:r>
            <a:r>
              <a:rPr lang="tr-TR" sz="1400" b="1" dirty="0">
                <a:solidFill>
                  <a:schemeClr val="accent1"/>
                </a:solidFill>
                <a:latin typeface="Times New Roman" panose="02020603050405020304" pitchFamily="18" charset="0"/>
                <a:cs typeface="Times New Roman" panose="02020603050405020304" pitchFamily="18" charset="0"/>
              </a:rPr>
              <a:t>2. Katılımı Eğlenceli Hale Getir</a:t>
            </a:r>
            <a:r>
              <a:rPr lang="tr-TR" sz="1400" dirty="0">
                <a:solidFill>
                  <a:schemeClr val="accent1"/>
                </a:solidFill>
                <a:latin typeface="Times New Roman" panose="02020603050405020304" pitchFamily="18" charset="0"/>
                <a:cs typeface="Times New Roman" panose="02020603050405020304" pitchFamily="18" charset="0"/>
              </a:rPr>
              <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Toplantılar zaman zaman müzikli, sohbetli olabilir. Gönüllü katkılarla </a:t>
            </a:r>
            <a:r>
              <a:rPr lang="tr-TR" sz="1400" dirty="0" err="1">
                <a:solidFill>
                  <a:schemeClr val="accent1"/>
                </a:solidFill>
                <a:latin typeface="Times New Roman" panose="02020603050405020304" pitchFamily="18" charset="0"/>
                <a:cs typeface="Times New Roman" panose="02020603050405020304" pitchFamily="18" charset="0"/>
              </a:rPr>
              <a:t>sticker</a:t>
            </a:r>
            <a:r>
              <a:rPr lang="tr-TR" sz="1400" dirty="0">
                <a:solidFill>
                  <a:schemeClr val="accent1"/>
                </a:solidFill>
                <a:latin typeface="Times New Roman" panose="02020603050405020304" pitchFamily="18" charset="0"/>
                <a:cs typeface="Times New Roman" panose="02020603050405020304" pitchFamily="18" charset="0"/>
              </a:rPr>
              <a:t>, </a:t>
            </a:r>
            <a:r>
              <a:rPr lang="tr-TR" sz="1400" dirty="0" err="1">
                <a:solidFill>
                  <a:schemeClr val="accent1"/>
                </a:solidFill>
                <a:latin typeface="Times New Roman" panose="02020603050405020304" pitchFamily="18" charset="0"/>
                <a:cs typeface="Times New Roman" panose="02020603050405020304" pitchFamily="18" charset="0"/>
              </a:rPr>
              <a:t>playlist</a:t>
            </a:r>
            <a:r>
              <a:rPr lang="tr-TR" sz="1400" dirty="0">
                <a:solidFill>
                  <a:schemeClr val="accent1"/>
                </a:solidFill>
                <a:latin typeface="Times New Roman" panose="02020603050405020304" pitchFamily="18" charset="0"/>
                <a:cs typeface="Times New Roman" panose="02020603050405020304" pitchFamily="18" charset="0"/>
              </a:rPr>
              <a:t>, sürpriz görevler üretin.</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 Örnek: “Bu hafta en yaratıcı post fikrini getiren kişiye küçük bir sürpriz var.”</a:t>
            </a:r>
          </a:p>
          <a:p>
            <a:pPr marL="0" indent="0">
              <a:lnSpc>
                <a:spcPct val="90000"/>
              </a:lnSpc>
              <a:buNone/>
            </a:pPr>
            <a:endParaRPr lang="tr-TR" sz="1200" dirty="0">
              <a:solidFill>
                <a:schemeClr val="accent1"/>
              </a:solidFill>
              <a:ea typeface="Calibri"/>
              <a:cs typeface="Calibri"/>
            </a:endParaRPr>
          </a:p>
        </p:txBody>
      </p:sp>
    </p:spTree>
    <p:extLst>
      <p:ext uri="{BB962C8B-B14F-4D97-AF65-F5344CB8AC3E}">
        <p14:creationId xmlns:p14="http://schemas.microsoft.com/office/powerpoint/2010/main" val="250094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C04694-464B-5D64-E4F3-7C42D5CC6B12}"/>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604C66FC-F456-D697-396C-209CDD6C85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lor Cover">
            <a:extLst>
              <a:ext uri="{FF2B5EF4-FFF2-40B4-BE49-F238E27FC236}">
                <a16:creationId xmlns:a16="http://schemas.microsoft.com/office/drawing/2014/main" id="{EFDD894F-C4FB-7AEA-9F12-460DB4EE9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2CBBBFA-3619-D874-BCB8-C22E8FFB8A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3" name="Color">
              <a:extLst>
                <a:ext uri="{FF2B5EF4-FFF2-40B4-BE49-F238E27FC236}">
                  <a16:creationId xmlns:a16="http://schemas.microsoft.com/office/drawing/2014/main" id="{F175FDC5-47DA-53CE-966B-36DCC22B1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808AFF0-E79D-1EAC-F675-BD8DFF6DD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E60CD74-19ED-3156-7FDE-1EE766924A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8D05D7E0-717C-AA66-1C49-199F6E500B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7B8B9D5-86EA-E740-C3AC-AE7696BBB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F9BDF3F-5A6F-43C9-4783-70879C15F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872BE2C1-C105-1D1B-A8AC-085F2AC9F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D04B118C-89E0-3EF8-5A5E-D08EBB45E9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276978F0-565C-17CE-A0CF-7E16D9F7B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8744F17-C509-E661-9B9F-C9DCC19BD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BF26694-22D0-8243-F0C6-FF309FD5D11F}"/>
              </a:ext>
            </a:extLst>
          </p:cNvPr>
          <p:cNvSpPr>
            <a:spLocks noGrp="1"/>
          </p:cNvSpPr>
          <p:nvPr>
            <p:ph type="title"/>
          </p:nvPr>
        </p:nvSpPr>
        <p:spPr>
          <a:xfrm rot="16200000">
            <a:off x="-994410" y="1947672"/>
            <a:ext cx="4471416" cy="2788920"/>
          </a:xfrm>
        </p:spPr>
        <p:txBody>
          <a:bodyPr anchor="ctr">
            <a:normAutofit/>
          </a:bodyPr>
          <a:lstStyle/>
          <a:p>
            <a:pPr algn="l"/>
            <a:r>
              <a:rPr lang="tr-TR" sz="4200" b="1">
                <a:solidFill>
                  <a:schemeClr val="bg1"/>
                </a:solidFill>
              </a:rPr>
              <a:t>Liderlik Stilleri ve Motivasyon</a:t>
            </a:r>
          </a:p>
        </p:txBody>
      </p:sp>
      <p:sp>
        <p:nvSpPr>
          <p:cNvPr id="25" name="Rectangle 24">
            <a:extLst>
              <a:ext uri="{FF2B5EF4-FFF2-40B4-BE49-F238E27FC236}">
                <a16:creationId xmlns:a16="http://schemas.microsoft.com/office/drawing/2014/main" id="{2A4199D9-9663-A0E3-C255-C460C3B2E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DC2C9C-548F-7C47-19ED-B7F3EA81DD44}"/>
              </a:ext>
            </a:extLst>
          </p:cNvPr>
          <p:cNvSpPr>
            <a:spLocks noGrp="1"/>
          </p:cNvSpPr>
          <p:nvPr>
            <p:ph idx="1"/>
          </p:nvPr>
        </p:nvSpPr>
        <p:spPr>
          <a:xfrm>
            <a:off x="3751188" y="540048"/>
            <a:ext cx="4239072" cy="5641293"/>
          </a:xfrm>
        </p:spPr>
        <p:txBody>
          <a:bodyPr vert="horz" lIns="91440" tIns="45720" rIns="91440" bIns="45720" numCol="2" rtlCol="0" anchor="ctr">
            <a:normAutofit/>
          </a:bodyPr>
          <a:lstStyle/>
          <a:p>
            <a:pPr>
              <a:lnSpc>
                <a:spcPct val="150000"/>
              </a:lnSpc>
            </a:pPr>
            <a:r>
              <a:rPr lang="tr-TR" sz="1400" dirty="0">
                <a:solidFill>
                  <a:schemeClr val="accent1"/>
                </a:solidFill>
                <a:latin typeface="Times New Roman" panose="02020603050405020304" pitchFamily="18" charset="0"/>
                <a:cs typeface="Times New Roman" panose="02020603050405020304" pitchFamily="18" charset="0"/>
              </a:rPr>
              <a:t>🔹 </a:t>
            </a:r>
            <a:r>
              <a:rPr lang="tr-TR" sz="1400" b="1" dirty="0">
                <a:solidFill>
                  <a:schemeClr val="accent1"/>
                </a:solidFill>
                <a:latin typeface="Times New Roman" panose="02020603050405020304" pitchFamily="18" charset="0"/>
                <a:cs typeface="Times New Roman" panose="02020603050405020304" pitchFamily="18" charset="0"/>
              </a:rPr>
              <a:t>3. Gelişim Fırsatı Sun</a:t>
            </a:r>
            <a:r>
              <a:rPr lang="tr-TR" sz="1400" dirty="0">
                <a:solidFill>
                  <a:schemeClr val="accent1"/>
                </a:solidFill>
                <a:latin typeface="Times New Roman" panose="02020603050405020304" pitchFamily="18" charset="0"/>
                <a:cs typeface="Times New Roman" panose="02020603050405020304" pitchFamily="18" charset="0"/>
              </a:rPr>
              <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Yapılan işin içinde öğrenme fırsatı olsun. Mini eğitimler, rehberler, pratik görevler gelişimi destekler.</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 Örnek: “Bu haftaki içerik </a:t>
            </a:r>
            <a:r>
              <a:rPr lang="tr-TR" sz="1400" dirty="0" err="1">
                <a:solidFill>
                  <a:schemeClr val="accent1"/>
                </a:solidFill>
                <a:latin typeface="Times New Roman" panose="02020603050405020304" pitchFamily="18" charset="0"/>
                <a:cs typeface="Times New Roman" panose="02020603050405020304" pitchFamily="18" charset="0"/>
              </a:rPr>
              <a:t>Canva</a:t>
            </a:r>
            <a:r>
              <a:rPr lang="tr-TR" sz="1400" dirty="0">
                <a:solidFill>
                  <a:schemeClr val="accent1"/>
                </a:solidFill>
                <a:latin typeface="Times New Roman" panose="02020603050405020304" pitchFamily="18" charset="0"/>
                <a:cs typeface="Times New Roman" panose="02020603050405020304" pitchFamily="18" charset="0"/>
              </a:rPr>
              <a:t> üzerinden tasarlanacak. İstersen kısa bir video gönderebilirim.” / “Yeni başlayanlar için metin yazma ipuçları.”</a:t>
            </a:r>
          </a:p>
          <a:p>
            <a:pPr>
              <a:lnSpc>
                <a:spcPct val="150000"/>
              </a:lnSpc>
            </a:pPr>
            <a:r>
              <a:rPr lang="tr-TR" sz="1400" dirty="0">
                <a:solidFill>
                  <a:schemeClr val="accent1"/>
                </a:solidFill>
                <a:latin typeface="Times New Roman" panose="02020603050405020304" pitchFamily="18" charset="0"/>
                <a:cs typeface="Times New Roman" panose="02020603050405020304" pitchFamily="18" charset="0"/>
              </a:rPr>
              <a:t>🔹 </a:t>
            </a:r>
            <a:r>
              <a:rPr lang="tr-TR" sz="1400" b="1" dirty="0">
                <a:solidFill>
                  <a:schemeClr val="accent1"/>
                </a:solidFill>
                <a:latin typeface="Times New Roman" panose="02020603050405020304" pitchFamily="18" charset="0"/>
                <a:cs typeface="Times New Roman" panose="02020603050405020304" pitchFamily="18" charset="0"/>
              </a:rPr>
              <a:t>4. Emeği Görünür Kıl</a:t>
            </a:r>
            <a:r>
              <a:rPr lang="tr-TR" sz="1400" dirty="0">
                <a:solidFill>
                  <a:schemeClr val="accent1"/>
                </a:solidFill>
                <a:latin typeface="Times New Roman" panose="02020603050405020304" pitchFamily="18" charset="0"/>
                <a:cs typeface="Times New Roman" panose="02020603050405020304" pitchFamily="18" charset="0"/>
              </a:rPr>
              <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Yapılan işi görünür yap. Sosyal medyada etiketle, içerikte isim ver, toplantıda teşekkür et.</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 Örnek: “Bugünkü postun görselini @</a:t>
            </a:r>
            <a:r>
              <a:rPr lang="tr-TR" sz="1400" dirty="0" err="1">
                <a:solidFill>
                  <a:schemeClr val="accent1"/>
                </a:solidFill>
                <a:latin typeface="Times New Roman" panose="02020603050405020304" pitchFamily="18" charset="0"/>
                <a:cs typeface="Times New Roman" panose="02020603050405020304" pitchFamily="18" charset="0"/>
              </a:rPr>
              <a:t>aylin</a:t>
            </a:r>
            <a:r>
              <a:rPr lang="tr-TR" sz="1400" dirty="0">
                <a:solidFill>
                  <a:schemeClr val="accent1"/>
                </a:solidFill>
                <a:latin typeface="Times New Roman" panose="02020603050405020304" pitchFamily="18" charset="0"/>
                <a:cs typeface="Times New Roman" panose="02020603050405020304" pitchFamily="18" charset="0"/>
              </a:rPr>
              <a:t> yaptı. Harika iş çıkardı!”</a:t>
            </a:r>
          </a:p>
          <a:p>
            <a:pPr>
              <a:lnSpc>
                <a:spcPct val="150000"/>
              </a:lnSpc>
            </a:pPr>
            <a:r>
              <a:rPr lang="tr-TR" sz="1400" dirty="0">
                <a:solidFill>
                  <a:schemeClr val="accent1"/>
                </a:solidFill>
                <a:latin typeface="Times New Roman" panose="02020603050405020304" pitchFamily="18" charset="0"/>
                <a:cs typeface="Times New Roman" panose="02020603050405020304" pitchFamily="18" charset="0"/>
              </a:rPr>
              <a:t>🔹 </a:t>
            </a:r>
            <a:r>
              <a:rPr lang="tr-TR" sz="1400" b="1" dirty="0">
                <a:solidFill>
                  <a:schemeClr val="accent1"/>
                </a:solidFill>
                <a:latin typeface="Times New Roman" panose="02020603050405020304" pitchFamily="18" charset="0"/>
                <a:cs typeface="Times New Roman" panose="02020603050405020304" pitchFamily="18" charset="0"/>
              </a:rPr>
              <a:t>5. Birlikte Kutla, Beraber Öğren</a:t>
            </a:r>
            <a:r>
              <a:rPr lang="tr-TR" sz="1400" dirty="0">
                <a:solidFill>
                  <a:schemeClr val="accent1"/>
                </a:solidFill>
                <a:latin typeface="Times New Roman" panose="02020603050405020304" pitchFamily="18" charset="0"/>
                <a:cs typeface="Times New Roman" panose="02020603050405020304" pitchFamily="18" charset="0"/>
              </a:rPr>
              <a:t/>
            </a:r>
            <a:br>
              <a:rPr lang="tr-TR" sz="1400" dirty="0">
                <a:solidFill>
                  <a:schemeClr val="accent1"/>
                </a:solidFill>
                <a:latin typeface="Times New Roman" panose="02020603050405020304" pitchFamily="18" charset="0"/>
                <a:cs typeface="Times New Roman" panose="02020603050405020304" pitchFamily="18" charset="0"/>
              </a:rPr>
            </a:br>
            <a:r>
              <a:rPr lang="tr-TR" sz="1400" dirty="0">
                <a:solidFill>
                  <a:schemeClr val="accent1"/>
                </a:solidFill>
                <a:latin typeface="Times New Roman" panose="02020603050405020304" pitchFamily="18" charset="0"/>
                <a:cs typeface="Times New Roman" panose="02020603050405020304" pitchFamily="18" charset="0"/>
              </a:rPr>
              <a:t>İyi bir iş çıktıysa kutlayın. Hata olduysa suçlamadan birlikte öğrenin. Bu tarz ortam sürdürülebilir motivasyon sağlar.</a:t>
            </a:r>
          </a:p>
          <a:p>
            <a:pPr marL="0" indent="0">
              <a:lnSpc>
                <a:spcPct val="90000"/>
              </a:lnSpc>
              <a:buNone/>
            </a:pPr>
            <a:endParaRPr lang="tr-TR" sz="1200" dirty="0">
              <a:solidFill>
                <a:schemeClr val="accent1"/>
              </a:solidFill>
              <a:ea typeface="Calibri"/>
              <a:cs typeface="Calibri"/>
            </a:endParaRPr>
          </a:p>
        </p:txBody>
      </p:sp>
    </p:spTree>
    <p:extLst>
      <p:ext uri="{BB962C8B-B14F-4D97-AF65-F5344CB8AC3E}">
        <p14:creationId xmlns:p14="http://schemas.microsoft.com/office/powerpoint/2010/main" val="195688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990DC-F021-EA08-89D8-4151C1CB9109}"/>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1E79E7A3-34FD-082E-C767-389AA5338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lor Cover">
            <a:extLst>
              <a:ext uri="{FF2B5EF4-FFF2-40B4-BE49-F238E27FC236}">
                <a16:creationId xmlns:a16="http://schemas.microsoft.com/office/drawing/2014/main" id="{1BE66012-E844-9A81-1742-08E87342F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BB3375B-3537-1011-41F7-81766A500A8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3" name="Color">
              <a:extLst>
                <a:ext uri="{FF2B5EF4-FFF2-40B4-BE49-F238E27FC236}">
                  <a16:creationId xmlns:a16="http://schemas.microsoft.com/office/drawing/2014/main" id="{83934FEF-AAC5-95ED-AD74-F4A8894530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10C5722D-5086-BFAF-14D0-1A25C9E5DA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A911099-6EB7-B7E4-0175-8467DA4A9E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081B26D6-524A-E05C-976B-177814E326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DEC310D5-9CB9-D4EA-90EC-EE5CA0C39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4DEB116E-0815-5A0F-9084-8A19B6C02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85417980-5A03-1E71-0EFA-8F9E86194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A727621-A6C7-A487-5140-E257711753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8D95EF0B-BF48-4F59-26B9-A3F437678D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04B197E-181E-84E5-07CB-54E6C9F11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AACBB06-1409-2EA2-933C-4F33A4812E7F}"/>
              </a:ext>
            </a:extLst>
          </p:cNvPr>
          <p:cNvSpPr>
            <a:spLocks noGrp="1"/>
          </p:cNvSpPr>
          <p:nvPr>
            <p:ph type="title"/>
          </p:nvPr>
        </p:nvSpPr>
        <p:spPr>
          <a:xfrm rot="16200000">
            <a:off x="-994410" y="1947672"/>
            <a:ext cx="4471416" cy="2788920"/>
          </a:xfrm>
        </p:spPr>
        <p:txBody>
          <a:bodyPr anchor="ctr">
            <a:normAutofit/>
          </a:bodyPr>
          <a:lstStyle/>
          <a:p>
            <a:pPr algn="l"/>
            <a:r>
              <a:rPr lang="tr-TR" sz="4200" b="1">
                <a:solidFill>
                  <a:schemeClr val="bg1"/>
                </a:solidFill>
              </a:rPr>
              <a:t>Liderlik Stilleri ve Motivasyon</a:t>
            </a:r>
          </a:p>
        </p:txBody>
      </p:sp>
      <p:sp>
        <p:nvSpPr>
          <p:cNvPr id="25" name="Rectangle 24">
            <a:extLst>
              <a:ext uri="{FF2B5EF4-FFF2-40B4-BE49-F238E27FC236}">
                <a16:creationId xmlns:a16="http://schemas.microsoft.com/office/drawing/2014/main" id="{B27648E1-2CD9-4746-3433-CB378100E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EFF8F4-84F6-D029-B45C-92C47798FC08}"/>
              </a:ext>
            </a:extLst>
          </p:cNvPr>
          <p:cNvSpPr>
            <a:spLocks noGrp="1"/>
          </p:cNvSpPr>
          <p:nvPr>
            <p:ph idx="1"/>
          </p:nvPr>
        </p:nvSpPr>
        <p:spPr>
          <a:xfrm>
            <a:off x="3751188" y="540048"/>
            <a:ext cx="4239072" cy="5641293"/>
          </a:xfrm>
        </p:spPr>
        <p:txBody>
          <a:bodyPr vert="horz" lIns="91440" tIns="45720" rIns="91440" bIns="45720" numCol="2" rtlCol="0" anchor="ctr">
            <a:normAutofit/>
          </a:bodyPr>
          <a:lstStyle/>
          <a:p>
            <a:pPr marL="0" indent="0">
              <a:lnSpc>
                <a:spcPct val="150000"/>
              </a:lnSpc>
              <a:buNone/>
            </a:pPr>
            <a:r>
              <a:rPr lang="tr-TR" sz="1600" b="1" dirty="0" smtClean="0">
                <a:solidFill>
                  <a:schemeClr val="accent1"/>
                </a:solidFill>
                <a:latin typeface="Times New Roman" panose="02020603050405020304" pitchFamily="18" charset="0"/>
                <a:cs typeface="Times New Roman" panose="02020603050405020304" pitchFamily="18" charset="0"/>
              </a:rPr>
              <a:t>KISA </a:t>
            </a:r>
            <a:r>
              <a:rPr lang="tr-TR" sz="1600" b="1" dirty="0">
                <a:solidFill>
                  <a:schemeClr val="accent1"/>
                </a:solidFill>
                <a:latin typeface="Times New Roman" panose="02020603050405020304" pitchFamily="18" charset="0"/>
                <a:cs typeface="Times New Roman" panose="02020603050405020304" pitchFamily="18" charset="0"/>
              </a:rPr>
              <a:t>KISA:</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b="1" dirty="0">
                <a:solidFill>
                  <a:schemeClr val="accent1"/>
                </a:solidFill>
                <a:latin typeface="Times New Roman" panose="02020603050405020304" pitchFamily="18" charset="0"/>
                <a:cs typeface="Times New Roman" panose="02020603050405020304" pitchFamily="18" charset="0"/>
              </a:rPr>
              <a:t>Gençlerle liderlikte:</a:t>
            </a:r>
            <a:endParaRPr lang="tr-TR" sz="1600" b="1"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Emir verme → yol göster</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Mesafe koyma → birlikte üret</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Sadece yönetme → dinle, destekle</a:t>
            </a:r>
            <a:endParaRPr lang="en-US" sz="1600" dirty="0">
              <a:solidFill>
                <a:schemeClr val="accent1"/>
              </a:solidFill>
              <a:latin typeface="Times New Roman" panose="02020603050405020304" pitchFamily="18" charset="0"/>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Kural koyma → kültür oluştur</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Görev ver → anlam yükle</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b="1" dirty="0">
                <a:solidFill>
                  <a:schemeClr val="accent1"/>
                </a:solidFill>
                <a:latin typeface="Times New Roman" panose="02020603050405020304" pitchFamily="18" charset="0"/>
                <a:cs typeface="Times New Roman" panose="02020603050405020304" pitchFamily="18" charset="0"/>
              </a:rPr>
              <a:t>Motivasyonda:</a:t>
            </a:r>
            <a:endParaRPr lang="tr-TR" sz="1600" b="1"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Para değil → etki + eğlence + gelişim + görünürlük</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chemeClr val="accent1"/>
                </a:solidFill>
                <a:latin typeface="Times New Roman" panose="02020603050405020304" pitchFamily="18" charset="0"/>
                <a:cs typeface="Times New Roman" panose="02020603050405020304" pitchFamily="18" charset="0"/>
              </a:rPr>
              <a:t>“Ne kattım, ne öğrendim?” sorusuna cevap verirsen genç bağlanır</a:t>
            </a:r>
            <a:endParaRPr lang="en-US" sz="1600" dirty="0">
              <a:solidFill>
                <a:schemeClr val="accent1"/>
              </a:solidFill>
              <a:latin typeface="Times New Roman" panose="02020603050405020304" pitchFamily="18" charset="0"/>
              <a:ea typeface="Calibri"/>
              <a:cs typeface="Times New Roman" panose="02020603050405020304" pitchFamily="18" charset="0"/>
            </a:endParaRPr>
          </a:p>
          <a:p>
            <a:pPr marL="0" indent="0">
              <a:buNone/>
            </a:pPr>
            <a:endParaRPr lang="tr-TR" sz="1600" b="1" dirty="0">
              <a:solidFill>
                <a:srgbClr val="000000"/>
              </a:solidFill>
              <a:ea typeface="Calibri"/>
              <a:cs typeface="Calibri"/>
            </a:endParaRPr>
          </a:p>
        </p:txBody>
      </p:sp>
    </p:spTree>
    <p:extLst>
      <p:ext uri="{BB962C8B-B14F-4D97-AF65-F5344CB8AC3E}">
        <p14:creationId xmlns:p14="http://schemas.microsoft.com/office/powerpoint/2010/main" val="33071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EC6BDC-B882-BC26-190D-41F75516FFF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F791F-F9DD-B19F-2F75-1CA3FE4B3377}"/>
              </a:ext>
            </a:extLst>
          </p:cNvPr>
          <p:cNvSpPr>
            <a:spLocks noGrp="1"/>
          </p:cNvSpPr>
          <p:nvPr>
            <p:ph type="title"/>
          </p:nvPr>
        </p:nvSpPr>
        <p:spPr>
          <a:xfrm>
            <a:off x="515125" y="1153572"/>
            <a:ext cx="2400300" cy="4461163"/>
          </a:xfrm>
        </p:spPr>
        <p:txBody>
          <a:bodyPr>
            <a:normAutofit/>
          </a:bodyPr>
          <a:lstStyle/>
          <a:p>
            <a:pPr>
              <a:lnSpc>
                <a:spcPct val="90000"/>
              </a:lnSpc>
            </a:pPr>
            <a:r>
              <a:rPr lang="tr-TR" sz="2100" b="1">
                <a:solidFill>
                  <a:srgbClr val="FFFFFF"/>
                </a:solidFill>
              </a:rPr>
              <a:t>Grup Simülasyonu: Kendi Girişim Ekip Yapını Oluştur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E0D03EB-85E3-FB81-BD92-5D174BF431DE}"/>
              </a:ext>
            </a:extLst>
          </p:cNvPr>
          <p:cNvSpPr>
            <a:spLocks noGrp="1"/>
          </p:cNvSpPr>
          <p:nvPr>
            <p:ph idx="1"/>
          </p:nvPr>
        </p:nvSpPr>
        <p:spPr>
          <a:xfrm>
            <a:off x="3335481" y="591344"/>
            <a:ext cx="5179868" cy="5585619"/>
          </a:xfrm>
        </p:spPr>
        <p:txBody>
          <a:bodyPr vert="horz" lIns="91440" tIns="45720" rIns="91440" bIns="45720" numCol="2" rtlCol="0" anchor="ctr">
            <a:normAutofit/>
          </a:bodyPr>
          <a:lstStyle/>
          <a:p>
            <a:pPr>
              <a:lnSpc>
                <a:spcPct val="150000"/>
              </a:lnSpc>
            </a:pPr>
            <a:r>
              <a:rPr lang="tr-TR" sz="1600" dirty="0">
                <a:latin typeface="Times New Roman" panose="02020603050405020304" pitchFamily="18" charset="0"/>
                <a:cs typeface="Times New Roman" panose="02020603050405020304" pitchFamily="18" charset="0"/>
              </a:rPr>
              <a:t>Diyelim ki arkadaşlarınla bir fikir buldunuz: “Çevreyle ilgili eğlenceli ve bilgilendirici içerikler paylaşacağız.” </a:t>
            </a:r>
            <a:r>
              <a:rPr lang="tr-TR" sz="1600" dirty="0" err="1">
                <a:latin typeface="Times New Roman" panose="02020603050405020304" pitchFamily="18" charset="0"/>
                <a:cs typeface="Times New Roman" panose="02020603050405020304" pitchFamily="18" charset="0"/>
              </a:rPr>
              <a:t>Instagram</a:t>
            </a:r>
            <a:r>
              <a:rPr lang="tr-TR" sz="1600" dirty="0">
                <a:latin typeface="Times New Roman" panose="02020603050405020304" pitchFamily="18" charset="0"/>
                <a:cs typeface="Times New Roman" panose="02020603050405020304" pitchFamily="18" charset="0"/>
              </a:rPr>
              <a:t> (belki </a:t>
            </a:r>
            <a:r>
              <a:rPr lang="tr-TR" sz="1600" dirty="0" err="1">
                <a:latin typeface="Times New Roman" panose="02020603050405020304" pitchFamily="18" charset="0"/>
                <a:cs typeface="Times New Roman" panose="02020603050405020304" pitchFamily="18" charset="0"/>
              </a:rPr>
              <a:t>TikTok</a:t>
            </a:r>
            <a:r>
              <a:rPr lang="tr-TR" sz="1600" dirty="0">
                <a:latin typeface="Times New Roman" panose="02020603050405020304" pitchFamily="18" charset="0"/>
                <a:cs typeface="Times New Roman" panose="02020603050405020304" pitchFamily="18" charset="0"/>
              </a:rPr>
              <a:t>) sayfası açacaksınız. Ama bir kişi her şeyi yapamaz. O yüzden ekip şart! Hadi örnek bir ekip kuralım:</a:t>
            </a:r>
            <a:br>
              <a:rPr lang="tr-TR" sz="1600" dirty="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Proje Adı: GENÇ YEŞİL HAREKET</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b="1" dirty="0">
                <a:latin typeface="Times New Roman" panose="02020603050405020304" pitchFamily="18" charset="0"/>
                <a:cs typeface="Times New Roman" panose="02020603050405020304" pitchFamily="18" charset="0"/>
              </a:rPr>
              <a:t>Amaç:</a:t>
            </a:r>
            <a:r>
              <a:rPr lang="tr-TR" sz="1600" dirty="0">
                <a:latin typeface="Times New Roman" panose="02020603050405020304" pitchFamily="18" charset="0"/>
                <a:cs typeface="Times New Roman" panose="02020603050405020304" pitchFamily="18" charset="0"/>
              </a:rPr>
              <a:t> 🌱 Gençlere çevre bilinci kazandırmak</a:t>
            </a:r>
            <a:br>
              <a:rPr lang="tr-TR" sz="1600" dirty="0">
                <a:latin typeface="Times New Roman" panose="02020603050405020304" pitchFamily="18" charset="0"/>
                <a:cs typeface="Times New Roman" panose="02020603050405020304" pitchFamily="18" charset="0"/>
              </a:rPr>
            </a:br>
            <a:r>
              <a:rPr lang="tr-TR" sz="1600" b="1" dirty="0">
                <a:latin typeface="Times New Roman" panose="02020603050405020304" pitchFamily="18" charset="0"/>
                <a:cs typeface="Times New Roman" panose="02020603050405020304" pitchFamily="18" charset="0"/>
              </a:rPr>
              <a:t>Nasıl?</a:t>
            </a:r>
            <a:r>
              <a:rPr lang="tr-TR" sz="1600" dirty="0">
                <a:latin typeface="Times New Roman" panose="02020603050405020304" pitchFamily="18" charset="0"/>
                <a:cs typeface="Times New Roman" panose="02020603050405020304" pitchFamily="18" charset="0"/>
              </a:rPr>
              <a:t> 📱 Sosyal medya üzerinden içerikler, 🎉 etkinlikler, postlar, videolar, anketlerle eğlenceli hale getirerek.</a:t>
            </a:r>
          </a:p>
          <a:p>
            <a:pPr marL="0" indent="0">
              <a:lnSpc>
                <a:spcPct val="90000"/>
              </a:lnSpc>
              <a:buNone/>
            </a:pPr>
            <a:endParaRPr lang="tr-TR" sz="1300" dirty="0">
              <a:ea typeface="Calibri"/>
              <a:cs typeface="Calibri"/>
            </a:endParaRPr>
          </a:p>
        </p:txBody>
      </p:sp>
    </p:spTree>
    <p:extLst>
      <p:ext uri="{BB962C8B-B14F-4D97-AF65-F5344CB8AC3E}">
        <p14:creationId xmlns:p14="http://schemas.microsoft.com/office/powerpoint/2010/main" val="121312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ED5BEF-D145-FF6D-ACB4-1D52882AC9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1880DB-A60D-B4FC-5236-F26BB71827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395CBBB-3837-59E6-7847-6791A2B540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D40DA-EFDF-EB4D-7940-E99C57A30008}"/>
              </a:ext>
            </a:extLst>
          </p:cNvPr>
          <p:cNvSpPr>
            <a:spLocks noGrp="1"/>
          </p:cNvSpPr>
          <p:nvPr>
            <p:ph type="title"/>
          </p:nvPr>
        </p:nvSpPr>
        <p:spPr>
          <a:xfrm>
            <a:off x="515125" y="1153572"/>
            <a:ext cx="2400300" cy="4461163"/>
          </a:xfrm>
        </p:spPr>
        <p:txBody>
          <a:bodyPr>
            <a:normAutofit/>
          </a:bodyPr>
          <a:lstStyle/>
          <a:p>
            <a:pPr>
              <a:lnSpc>
                <a:spcPct val="90000"/>
              </a:lnSpc>
            </a:pPr>
            <a:r>
              <a:rPr lang="tr-TR" sz="2100" b="1">
                <a:solidFill>
                  <a:srgbClr val="FFFFFF"/>
                </a:solidFill>
              </a:rPr>
              <a:t>Grup Simülasyonu: Kendi Girişim Ekip Yapını Oluştur</a:t>
            </a:r>
          </a:p>
        </p:txBody>
      </p:sp>
      <p:sp>
        <p:nvSpPr>
          <p:cNvPr id="12" name="Arc 11">
            <a:extLst>
              <a:ext uri="{FF2B5EF4-FFF2-40B4-BE49-F238E27FC236}">
                <a16:creationId xmlns:a16="http://schemas.microsoft.com/office/drawing/2014/main" id="{59766281-41C3-CFAA-3996-A128CB580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BBAE7A-B668-E8AC-EF80-13A580A17F55}"/>
              </a:ext>
            </a:extLst>
          </p:cNvPr>
          <p:cNvSpPr>
            <a:spLocks noGrp="1"/>
          </p:cNvSpPr>
          <p:nvPr>
            <p:ph idx="1"/>
          </p:nvPr>
        </p:nvSpPr>
        <p:spPr>
          <a:xfrm>
            <a:off x="3335481" y="591345"/>
            <a:ext cx="5179868" cy="5329396"/>
          </a:xfrm>
        </p:spPr>
        <p:txBody>
          <a:bodyPr vert="horz" lIns="91440" tIns="45720" rIns="91440" bIns="45720" numCol="2" rtlCol="0" anchor="ctr">
            <a:normAutofit fontScale="92500" lnSpcReduction="20000"/>
          </a:bodyPr>
          <a:lstStyle/>
          <a:p>
            <a:pPr>
              <a:lnSpc>
                <a:spcPct val="150000"/>
              </a:lnSpc>
            </a:pP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EKİPTE KİM NE YAPACAK?</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b="1" dirty="0" smtClean="0">
                <a:latin typeface="Times New Roman" panose="02020603050405020304" pitchFamily="18" charset="0"/>
                <a:cs typeface="Times New Roman" panose="02020603050405020304" pitchFamily="18" charset="0"/>
              </a:rPr>
              <a:t>1</a:t>
            </a:r>
            <a:r>
              <a:rPr lang="tr-TR" sz="1600" b="1" dirty="0">
                <a:latin typeface="Times New Roman" panose="02020603050405020304" pitchFamily="18" charset="0"/>
                <a:cs typeface="Times New Roman" panose="02020603050405020304" pitchFamily="18" charset="0"/>
              </a:rPr>
              <a:t>. Ekip Lideri (Sen olabilirsin!)</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Herkesin ne yaptığını takip eder, toplantı ayarlar, fikirleri dinler ve yön verir, sorunları çözmeye çalışır. Patron değil, yönlendirici bir abi/abla gibi düşün.</a:t>
            </a:r>
            <a:br>
              <a:rPr lang="tr-TR" sz="1600" dirty="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endParaRPr lang="tr-TR" sz="1600" dirty="0">
              <a:latin typeface="Times New Roman" panose="02020603050405020304" pitchFamily="18" charset="0"/>
              <a:cs typeface="Times New Roman" panose="02020603050405020304" pitchFamily="18" charset="0"/>
            </a:endParaRPr>
          </a:p>
          <a:p>
            <a:pPr>
              <a:lnSpc>
                <a:spcPct val="150000"/>
              </a:lnSpc>
            </a:pP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2. İçerik Yazarları (1-2 kişi)</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Postlara yazı yazar, “Çevreyi korumak için 5 kolay yol” gibi içerikler hazırlar, eğlenceli başlıklar ve sloganlar bulur. Yazmayı sevenler için ideal görev.</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3. Tasarımcılar (1-2 kişi)</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Görselleri hazırlar (</a:t>
            </a:r>
            <a:r>
              <a:rPr lang="tr-TR" sz="1600" dirty="0" err="1">
                <a:latin typeface="Times New Roman" panose="02020603050405020304" pitchFamily="18" charset="0"/>
                <a:cs typeface="Times New Roman" panose="02020603050405020304" pitchFamily="18" charset="0"/>
              </a:rPr>
              <a:t>Canva</a:t>
            </a:r>
            <a:r>
              <a:rPr lang="tr-TR" sz="1600" dirty="0">
                <a:latin typeface="Times New Roman" panose="02020603050405020304" pitchFamily="18" charset="0"/>
                <a:cs typeface="Times New Roman" panose="02020603050405020304" pitchFamily="18" charset="0"/>
              </a:rPr>
              <a:t> vs.), renk ve yazı düzenini yapar, sayfanın estetik görünümünden sorumlu olur. Sayfayı “güzel” yapan ekip burasıdır.</a:t>
            </a:r>
          </a:p>
          <a:p>
            <a:pPr marL="0" indent="0">
              <a:lnSpc>
                <a:spcPct val="90000"/>
              </a:lnSpc>
              <a:buNone/>
            </a:pPr>
            <a:endParaRPr lang="tr-TR" sz="1300" dirty="0">
              <a:ea typeface="Calibri"/>
              <a:cs typeface="Calibri"/>
            </a:endParaRPr>
          </a:p>
        </p:txBody>
      </p:sp>
    </p:spTree>
    <p:extLst>
      <p:ext uri="{BB962C8B-B14F-4D97-AF65-F5344CB8AC3E}">
        <p14:creationId xmlns:p14="http://schemas.microsoft.com/office/powerpoint/2010/main" val="195255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D53328-A0D0-A667-6862-CBF4619165A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333E520-79A5-52D7-6406-CC4968E37A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292A06F-8183-1CD1-3F1E-6752CBF59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4370D-1223-854F-647A-9BFC995C1360}"/>
              </a:ext>
            </a:extLst>
          </p:cNvPr>
          <p:cNvSpPr>
            <a:spLocks noGrp="1"/>
          </p:cNvSpPr>
          <p:nvPr>
            <p:ph type="title"/>
          </p:nvPr>
        </p:nvSpPr>
        <p:spPr>
          <a:xfrm>
            <a:off x="515125" y="1153572"/>
            <a:ext cx="2400300" cy="4461163"/>
          </a:xfrm>
        </p:spPr>
        <p:txBody>
          <a:bodyPr>
            <a:normAutofit/>
          </a:bodyPr>
          <a:lstStyle/>
          <a:p>
            <a:pPr>
              <a:lnSpc>
                <a:spcPct val="90000"/>
              </a:lnSpc>
            </a:pPr>
            <a:r>
              <a:rPr lang="tr-TR" sz="2100" b="1">
                <a:solidFill>
                  <a:srgbClr val="FFFFFF"/>
                </a:solidFill>
              </a:rPr>
              <a:t>Grup Simülasyonu: Kendi Girişim Ekip Yapını Oluştur</a:t>
            </a:r>
          </a:p>
        </p:txBody>
      </p:sp>
      <p:sp>
        <p:nvSpPr>
          <p:cNvPr id="12" name="Arc 11">
            <a:extLst>
              <a:ext uri="{FF2B5EF4-FFF2-40B4-BE49-F238E27FC236}">
                <a16:creationId xmlns:a16="http://schemas.microsoft.com/office/drawing/2014/main" id="{151233CA-3884-AF65-11C8-98FB4CEF3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F5CF64-FED5-0FE8-49A3-78F1F1E963F3}"/>
              </a:ext>
            </a:extLst>
          </p:cNvPr>
          <p:cNvSpPr>
            <a:spLocks noGrp="1"/>
          </p:cNvSpPr>
          <p:nvPr>
            <p:ph idx="1"/>
          </p:nvPr>
        </p:nvSpPr>
        <p:spPr>
          <a:xfrm>
            <a:off x="3335481" y="591344"/>
            <a:ext cx="5179868" cy="5585619"/>
          </a:xfrm>
        </p:spPr>
        <p:txBody>
          <a:bodyPr vert="horz" lIns="91440" tIns="45720" rIns="91440" bIns="45720" numCol="2" rtlCol="0" anchor="ctr">
            <a:normAutofit/>
          </a:bodyPr>
          <a:lstStyle/>
          <a:p>
            <a:pPr>
              <a:lnSpc>
                <a:spcPct val="150000"/>
              </a:lnSpc>
            </a:pPr>
            <a:r>
              <a:rPr lang="tr-TR" sz="1800" b="1" dirty="0">
                <a:latin typeface="Times New Roman" panose="02020603050405020304" pitchFamily="18" charset="0"/>
                <a:cs typeface="Times New Roman" panose="02020603050405020304" pitchFamily="18" charset="0"/>
              </a:rPr>
              <a:t>🎥 4. Video Ekibi (1-2 kişi)</a:t>
            </a:r>
            <a:r>
              <a:rPr lang="tr-TR" sz="1800" dirty="0">
                <a:latin typeface="Times New Roman" panose="02020603050405020304" pitchFamily="18" charset="0"/>
                <a:cs typeface="Times New Roman" panose="02020603050405020304" pitchFamily="18" charset="0"/>
              </a:rPr>
              <a:t/>
            </a:r>
            <a:br>
              <a:rPr lang="tr-TR" sz="1800" dirty="0">
                <a:latin typeface="Times New Roman" panose="02020603050405020304" pitchFamily="18" charset="0"/>
                <a:cs typeface="Times New Roman" panose="02020603050405020304" pitchFamily="18" charset="0"/>
              </a:rPr>
            </a:br>
            <a:r>
              <a:rPr lang="tr-TR" sz="1800" dirty="0" err="1">
                <a:latin typeface="Times New Roman" panose="02020603050405020304" pitchFamily="18" charset="0"/>
                <a:cs typeface="Times New Roman" panose="02020603050405020304" pitchFamily="18" charset="0"/>
              </a:rPr>
              <a:t>Reels</a:t>
            </a:r>
            <a:r>
              <a:rPr lang="tr-TR" sz="1800" dirty="0">
                <a:latin typeface="Times New Roman" panose="02020603050405020304" pitchFamily="18" charset="0"/>
                <a:cs typeface="Times New Roman" panose="02020603050405020304" pitchFamily="18" charset="0"/>
              </a:rPr>
              <a:t> ve </a:t>
            </a:r>
            <a:r>
              <a:rPr lang="tr-TR" sz="1800" dirty="0" err="1">
                <a:latin typeface="Times New Roman" panose="02020603050405020304" pitchFamily="18" charset="0"/>
                <a:cs typeface="Times New Roman" panose="02020603050405020304" pitchFamily="18" charset="0"/>
              </a:rPr>
              <a:t>TikTok</a:t>
            </a:r>
            <a:r>
              <a:rPr lang="tr-TR" sz="1800" dirty="0">
                <a:latin typeface="Times New Roman" panose="02020603050405020304" pitchFamily="18" charset="0"/>
                <a:cs typeface="Times New Roman" panose="02020603050405020304" pitchFamily="18" charset="0"/>
              </a:rPr>
              <a:t> videoları çeker. Küçük geçiş efektleri, müzikli videolar hazırlar. Çekim fikirleri üretir, telefon sabitleme, ışık ayarı ve geçiş efektleri gibi detaylara odaklanır.</a:t>
            </a:r>
          </a:p>
          <a:p>
            <a:pPr>
              <a:lnSpc>
                <a:spcPct val="150000"/>
              </a:lnSpc>
            </a:pPr>
            <a:endParaRPr lang="tr-TR" sz="1800" b="1" dirty="0">
              <a:latin typeface="Times New Roman" panose="02020603050405020304" pitchFamily="18" charset="0"/>
              <a:cs typeface="Times New Roman" panose="02020603050405020304" pitchFamily="18" charset="0"/>
            </a:endParaRPr>
          </a:p>
          <a:p>
            <a:pPr>
              <a:lnSpc>
                <a:spcPct val="150000"/>
              </a:lnSpc>
            </a:pPr>
            <a:endParaRPr lang="tr-TR" sz="1800" b="1" dirty="0">
              <a:latin typeface="Times New Roman" panose="02020603050405020304" pitchFamily="18" charset="0"/>
              <a:cs typeface="Times New Roman" panose="02020603050405020304" pitchFamily="18" charset="0"/>
            </a:endParaRPr>
          </a:p>
          <a:p>
            <a:pPr>
              <a:lnSpc>
                <a:spcPct val="150000"/>
              </a:lnSpc>
            </a:pPr>
            <a:r>
              <a:rPr lang="tr-TR" sz="1800" b="1" dirty="0">
                <a:latin typeface="Times New Roman" panose="02020603050405020304" pitchFamily="18" charset="0"/>
                <a:cs typeface="Times New Roman" panose="02020603050405020304" pitchFamily="18" charset="0"/>
              </a:rPr>
              <a:t>💬 5. Takipçiyle İlgilenen (1 kişi)</a:t>
            </a:r>
            <a:r>
              <a:rPr lang="tr-TR" sz="1800" dirty="0">
                <a:latin typeface="Times New Roman" panose="02020603050405020304" pitchFamily="18" charset="0"/>
                <a:cs typeface="Times New Roman" panose="02020603050405020304" pitchFamily="18" charset="0"/>
              </a:rPr>
              <a:t/>
            </a: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Yorumlara cevap verir, </a:t>
            </a:r>
            <a:r>
              <a:rPr lang="tr-TR" sz="1800" dirty="0" err="1">
                <a:latin typeface="Times New Roman" panose="02020603050405020304" pitchFamily="18" charset="0"/>
                <a:cs typeface="Times New Roman" panose="02020603050405020304" pitchFamily="18" charset="0"/>
              </a:rPr>
              <a:t>DM’lere</a:t>
            </a:r>
            <a:r>
              <a:rPr lang="tr-TR" sz="1800" dirty="0">
                <a:latin typeface="Times New Roman" panose="02020603050405020304" pitchFamily="18" charset="0"/>
                <a:cs typeface="Times New Roman" panose="02020603050405020304" pitchFamily="18" charset="0"/>
              </a:rPr>
              <a:t> bakar, anket ve soru kutusu açar. Sayfanın sohbetçi yüzü olur. Sosyal biri için ideal görevdir.</a:t>
            </a:r>
          </a:p>
          <a:p>
            <a:pPr marL="0" indent="0">
              <a:lnSpc>
                <a:spcPct val="90000"/>
              </a:lnSpc>
              <a:buNone/>
            </a:pPr>
            <a:endParaRPr lang="tr-TR" sz="2400" b="1" dirty="0">
              <a:ea typeface="Calibri"/>
              <a:cs typeface="Calibri"/>
            </a:endParaRPr>
          </a:p>
        </p:txBody>
      </p:sp>
    </p:spTree>
    <p:extLst>
      <p:ext uri="{BB962C8B-B14F-4D97-AF65-F5344CB8AC3E}">
        <p14:creationId xmlns:p14="http://schemas.microsoft.com/office/powerpoint/2010/main" val="179990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20EBD-7C75-938E-CCCE-9AAC7A5659D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87386C-146E-C449-39F3-D8B042480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33319FC-81D2-41AB-84B5-A2F418793E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9164E-80DB-7F22-F5A2-D7C16931D076}"/>
              </a:ext>
            </a:extLst>
          </p:cNvPr>
          <p:cNvSpPr>
            <a:spLocks noGrp="1"/>
          </p:cNvSpPr>
          <p:nvPr>
            <p:ph type="title"/>
          </p:nvPr>
        </p:nvSpPr>
        <p:spPr>
          <a:xfrm>
            <a:off x="515125" y="1153572"/>
            <a:ext cx="2400300" cy="4461163"/>
          </a:xfrm>
        </p:spPr>
        <p:txBody>
          <a:bodyPr>
            <a:normAutofit/>
          </a:bodyPr>
          <a:lstStyle/>
          <a:p>
            <a:pPr>
              <a:lnSpc>
                <a:spcPct val="90000"/>
              </a:lnSpc>
            </a:pPr>
            <a:r>
              <a:rPr lang="tr-TR" sz="2100" b="1">
                <a:solidFill>
                  <a:srgbClr val="FFFFFF"/>
                </a:solidFill>
              </a:rPr>
              <a:t>Grup Simülasyonu: Kendi Girişim Ekip Yapını Oluştur</a:t>
            </a:r>
          </a:p>
        </p:txBody>
      </p:sp>
      <p:sp>
        <p:nvSpPr>
          <p:cNvPr id="12" name="Arc 11">
            <a:extLst>
              <a:ext uri="{FF2B5EF4-FFF2-40B4-BE49-F238E27FC236}">
                <a16:creationId xmlns:a16="http://schemas.microsoft.com/office/drawing/2014/main" id="{4836582E-74E2-9334-AEBC-A09EA56D3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DFBFEB-2FFF-839C-C127-5FDACA6B485E}"/>
              </a:ext>
            </a:extLst>
          </p:cNvPr>
          <p:cNvSpPr>
            <a:spLocks noGrp="1"/>
          </p:cNvSpPr>
          <p:nvPr>
            <p:ph idx="1"/>
          </p:nvPr>
        </p:nvSpPr>
        <p:spPr>
          <a:xfrm>
            <a:off x="3335481" y="591344"/>
            <a:ext cx="5179868" cy="5585619"/>
          </a:xfrm>
        </p:spPr>
        <p:txBody>
          <a:bodyPr vert="horz" lIns="91440" tIns="45720" rIns="91440" bIns="45720" numCol="2" rtlCol="0" anchor="ctr">
            <a:normAutofit fontScale="92500"/>
          </a:bodyPr>
          <a:lstStyle/>
          <a:p>
            <a:pPr>
              <a:lnSpc>
                <a:spcPct val="150000"/>
              </a:lnSpc>
            </a:pPr>
            <a:r>
              <a:rPr lang="tr-TR" sz="1700" b="1" dirty="0">
                <a:latin typeface="Times New Roman" panose="02020603050405020304" pitchFamily="18" charset="0"/>
                <a:cs typeface="Times New Roman" panose="02020603050405020304" pitchFamily="18" charset="0"/>
              </a:rPr>
              <a:t>📅 6. Planlayıcı (1 kişi)</a:t>
            </a:r>
            <a:r>
              <a:rPr lang="tr-TR" sz="1700" dirty="0">
                <a:latin typeface="Times New Roman" panose="02020603050405020304" pitchFamily="18" charset="0"/>
                <a:cs typeface="Times New Roman" panose="02020603050405020304" pitchFamily="18" charset="0"/>
              </a:rPr>
              <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Kim ne zaman ne yapacak takip eder. Hangi gün ne paylaşılacak not alır. Küçük bir takvim tutar. Düzenli ve tertipli biri için mükemmel görevdir.</a:t>
            </a:r>
          </a:p>
          <a:p>
            <a:pPr>
              <a:lnSpc>
                <a:spcPct val="150000"/>
              </a:lnSpc>
            </a:pPr>
            <a:endParaRPr lang="tr-TR" sz="1700" b="1" dirty="0">
              <a:latin typeface="Times New Roman" panose="02020603050405020304" pitchFamily="18" charset="0"/>
              <a:cs typeface="Times New Roman" panose="02020603050405020304" pitchFamily="18" charset="0"/>
            </a:endParaRPr>
          </a:p>
          <a:p>
            <a:pPr>
              <a:lnSpc>
                <a:spcPct val="150000"/>
              </a:lnSpc>
            </a:pPr>
            <a:endParaRPr lang="tr-TR" sz="1700" b="1" dirty="0" smtClean="0">
              <a:latin typeface="Times New Roman" panose="02020603050405020304" pitchFamily="18" charset="0"/>
              <a:cs typeface="Times New Roman" panose="02020603050405020304" pitchFamily="18" charset="0"/>
            </a:endParaRPr>
          </a:p>
          <a:p>
            <a:pPr>
              <a:lnSpc>
                <a:spcPct val="150000"/>
              </a:lnSpc>
            </a:pPr>
            <a:endParaRPr lang="tr-TR" sz="1700" b="1" dirty="0">
              <a:latin typeface="Times New Roman" panose="02020603050405020304" pitchFamily="18" charset="0"/>
              <a:cs typeface="Times New Roman" panose="02020603050405020304" pitchFamily="18" charset="0"/>
            </a:endParaRPr>
          </a:p>
          <a:p>
            <a:pPr>
              <a:lnSpc>
                <a:spcPct val="150000"/>
              </a:lnSpc>
            </a:pPr>
            <a:endParaRPr lang="tr-TR" sz="1700" b="1" dirty="0">
              <a:latin typeface="Times New Roman" panose="02020603050405020304" pitchFamily="18" charset="0"/>
              <a:cs typeface="Times New Roman" panose="02020603050405020304" pitchFamily="18" charset="0"/>
            </a:endParaRPr>
          </a:p>
          <a:p>
            <a:pPr>
              <a:lnSpc>
                <a:spcPct val="150000"/>
              </a:lnSpc>
            </a:pPr>
            <a:endParaRPr lang="tr-TR" sz="1700" b="1" dirty="0">
              <a:latin typeface="Times New Roman" panose="02020603050405020304" pitchFamily="18" charset="0"/>
              <a:cs typeface="Times New Roman" panose="02020603050405020304" pitchFamily="18" charset="0"/>
            </a:endParaRPr>
          </a:p>
          <a:p>
            <a:pPr>
              <a:lnSpc>
                <a:spcPct val="150000"/>
              </a:lnSpc>
            </a:pPr>
            <a:endParaRPr lang="tr-TR" sz="1700" b="1" dirty="0">
              <a:latin typeface="Times New Roman" panose="02020603050405020304" pitchFamily="18" charset="0"/>
              <a:cs typeface="Times New Roman" panose="02020603050405020304" pitchFamily="18" charset="0"/>
            </a:endParaRPr>
          </a:p>
          <a:p>
            <a:pPr>
              <a:lnSpc>
                <a:spcPct val="150000"/>
              </a:lnSpc>
            </a:pPr>
            <a:endParaRPr lang="tr-TR" sz="1700" b="1" dirty="0">
              <a:latin typeface="Times New Roman" panose="02020603050405020304" pitchFamily="18" charset="0"/>
              <a:cs typeface="Times New Roman" panose="02020603050405020304" pitchFamily="18" charset="0"/>
            </a:endParaRPr>
          </a:p>
          <a:p>
            <a:pPr>
              <a:lnSpc>
                <a:spcPct val="150000"/>
              </a:lnSpc>
            </a:pPr>
            <a:r>
              <a:rPr lang="tr-TR" sz="1700" b="1" dirty="0">
                <a:latin typeface="Times New Roman" panose="02020603050405020304" pitchFamily="18" charset="0"/>
                <a:cs typeface="Times New Roman" panose="02020603050405020304" pitchFamily="18" charset="0"/>
              </a:rPr>
              <a:t>🔄 HAFTALIK AKIŞ (Nasıl çalışacağız?)</a:t>
            </a:r>
            <a:r>
              <a:rPr lang="tr-TR" sz="1700" dirty="0">
                <a:latin typeface="Times New Roman" panose="02020603050405020304" pitchFamily="18" charset="0"/>
                <a:cs typeface="Times New Roman" panose="02020603050405020304" pitchFamily="18" charset="0"/>
              </a:rPr>
              <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Pazartesi: Ne paylaşacağımıza karar verilir.</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Çarşamba: Yazı, görsel ve videolar hazırlanır.</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Cuma: Paylaşım yapılır.</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Pazar: Kısa toplantı (</a:t>
            </a:r>
            <a:r>
              <a:rPr lang="tr-TR" sz="1700" dirty="0" err="1">
                <a:latin typeface="Times New Roman" panose="02020603050405020304" pitchFamily="18" charset="0"/>
                <a:cs typeface="Times New Roman" panose="02020603050405020304" pitchFamily="18" charset="0"/>
              </a:rPr>
              <a:t>Zoom</a:t>
            </a:r>
            <a:r>
              <a:rPr lang="tr-TR" sz="1700" dirty="0">
                <a:latin typeface="Times New Roman" panose="02020603050405020304" pitchFamily="18" charset="0"/>
                <a:cs typeface="Times New Roman" panose="02020603050405020304" pitchFamily="18" charset="0"/>
              </a:rPr>
              <a:t> veya </a:t>
            </a:r>
            <a:r>
              <a:rPr lang="tr-TR" sz="1700" dirty="0" err="1">
                <a:latin typeface="Times New Roman" panose="02020603050405020304" pitchFamily="18" charset="0"/>
                <a:cs typeface="Times New Roman" panose="02020603050405020304" pitchFamily="18" charset="0"/>
              </a:rPr>
              <a:t>WhatsApp</a:t>
            </a:r>
            <a:r>
              <a:rPr lang="tr-TR" sz="1700" dirty="0">
                <a:latin typeface="Times New Roman" panose="02020603050405020304" pitchFamily="18" charset="0"/>
                <a:cs typeface="Times New Roman" panose="02020603050405020304" pitchFamily="18" charset="0"/>
              </a:rPr>
              <a:t> üzerinden).</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Bu kadar net. Herkes görevini ve zamanlamasını bilir.</a:t>
            </a:r>
          </a:p>
          <a:p>
            <a:pPr marL="0" indent="0">
              <a:lnSpc>
                <a:spcPct val="90000"/>
              </a:lnSpc>
              <a:buNone/>
            </a:pPr>
            <a:endParaRPr lang="tr-TR" sz="2400" b="1" dirty="0">
              <a:ea typeface="Calibri"/>
              <a:cs typeface="Calibri"/>
            </a:endParaRPr>
          </a:p>
        </p:txBody>
      </p:sp>
    </p:spTree>
    <p:extLst>
      <p:ext uri="{BB962C8B-B14F-4D97-AF65-F5344CB8AC3E}">
        <p14:creationId xmlns:p14="http://schemas.microsoft.com/office/powerpoint/2010/main" val="376370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52BBD3-1991-418A-3E7A-A8B32CA71C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623F37-A8C4-480F-BCB1-CF9E49F0C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A3E6C2-0820-41EE-816A-5D9A9CB330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ECC1-E2EC-FBF1-207B-AF8553C4A43F}"/>
              </a:ext>
            </a:extLst>
          </p:cNvPr>
          <p:cNvSpPr>
            <a:spLocks noGrp="1"/>
          </p:cNvSpPr>
          <p:nvPr>
            <p:ph type="title"/>
          </p:nvPr>
        </p:nvSpPr>
        <p:spPr>
          <a:xfrm>
            <a:off x="630330" y="792587"/>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A2CF87F1-3B54-482D-A798-9F4A99449E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D4CC33-D6E5-7B5D-F290-736460526A7B}"/>
              </a:ext>
            </a:extLst>
          </p:cNvPr>
          <p:cNvSpPr>
            <a:spLocks noGrp="1"/>
          </p:cNvSpPr>
          <p:nvPr>
            <p:ph idx="1"/>
          </p:nvPr>
        </p:nvSpPr>
        <p:spPr>
          <a:xfrm>
            <a:off x="4674534" y="173737"/>
            <a:ext cx="4162851" cy="6347152"/>
          </a:xfrm>
        </p:spPr>
        <p:txBody>
          <a:bodyPr vert="horz" lIns="91440" tIns="45720" rIns="91440" bIns="45720" numCol="2" rtlCol="0" anchor="ctr">
            <a:normAutofit lnSpcReduction="10000"/>
          </a:bodyPr>
          <a:lstStyle/>
          <a:p>
            <a:pPr>
              <a:lnSpc>
                <a:spcPct val="130000"/>
              </a:lnSpc>
              <a:spcBef>
                <a:spcPts val="200"/>
              </a:spcBef>
            </a:pPr>
            <a:r>
              <a:rPr lang="tr-TR" sz="1600" b="1" dirty="0">
                <a:latin typeface="Times New Roman" panose="02020603050405020304" pitchFamily="18" charset="0"/>
                <a:cs typeface="Times New Roman" panose="02020603050405020304" pitchFamily="18" charset="0"/>
              </a:rPr>
              <a:t>🎯 1. Net Bir Amaç Belirle</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Ekip neden kuruldu? Herkes bilmeli. Amaç net olmazsa ekip dağılır.</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Örnek: “Gençlere yönelik içerik üreteceğiz.” / “Doğaya zarar vermeyen ürünleri tanıtacağız.” / “Topluma fayda sağlayan bir proje yürüteceğiz.”</a:t>
            </a:r>
          </a:p>
          <a:p>
            <a:pPr>
              <a:lnSpc>
                <a:spcPct val="130000"/>
              </a:lnSpc>
              <a:spcBef>
                <a:spcPts val="200"/>
              </a:spcBef>
            </a:pPr>
            <a:r>
              <a:rPr lang="tr-TR" sz="1600" b="1" dirty="0">
                <a:latin typeface="Times New Roman" panose="02020603050405020304" pitchFamily="18" charset="0"/>
                <a:cs typeface="Times New Roman" panose="02020603050405020304" pitchFamily="18" charset="0"/>
              </a:rPr>
              <a:t>👥 2. Roller ve Sorumluluklar</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Herkesin görevi net olmalı. “Sen ne yapıyorsun, ben ne yapıyorum” belli olursa işler ilerler.</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Roller: Koordinatör (iletişim, takip), İçerik Üreticisi (yazı, fikir), Tasarımcı (görsel, poster), Video Sorumlusu (</a:t>
            </a:r>
            <a:r>
              <a:rPr lang="tr-TR" sz="1600" dirty="0" err="1">
                <a:latin typeface="Times New Roman" panose="02020603050405020304" pitchFamily="18" charset="0"/>
                <a:cs typeface="Times New Roman" panose="02020603050405020304" pitchFamily="18" charset="0"/>
              </a:rPr>
              <a:t>reels</a:t>
            </a:r>
            <a:r>
              <a:rPr lang="tr-TR" sz="1600" dirty="0">
                <a:latin typeface="Times New Roman" panose="02020603050405020304" pitchFamily="18" charset="0"/>
                <a:cs typeface="Times New Roman" panose="02020603050405020304" pitchFamily="18" charset="0"/>
              </a:rPr>
              <a:t>, tanıtım), Planlayıcı (takvim, sıra), Topluluk Sorumlusu (DM, yorum, anket), Etkinlik Sorumlusu (yayın, atölye, toplantı).</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Kimse her şeyi tek başına yapmamalı, yük paylaşılmalı.</a:t>
            </a:r>
          </a:p>
          <a:p>
            <a:pPr>
              <a:lnSpc>
                <a:spcPct val="130000"/>
              </a:lnSpc>
              <a:spcBef>
                <a:spcPts val="200"/>
              </a:spcBef>
            </a:pPr>
            <a:endParaRPr lang="tr-TR" sz="1000" dirty="0">
              <a:solidFill>
                <a:schemeClr val="tx2"/>
              </a:solidFill>
            </a:endParaRPr>
          </a:p>
        </p:txBody>
      </p:sp>
      <p:cxnSp>
        <p:nvCxnSpPr>
          <p:cNvPr id="14" name="Straight Connector 13">
            <a:extLst>
              <a:ext uri="{FF2B5EF4-FFF2-40B4-BE49-F238E27FC236}">
                <a16:creationId xmlns:a16="http://schemas.microsoft.com/office/drawing/2014/main" id="{C3994C9B-C550-4E20-89C5-83F12CB5A9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6AE491-4898-437E-9E32-86A2F19209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17F55C76-861C-49BA-925A-099CA011846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94BE9A-C1C3-41FE-B2E9-6DBE5EBA2E3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85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1FDEB-3690-3879-FE35-2849231543A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1AA991-8673-D97C-3B8E-57CBAF634E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4E34D21-0465-281C-297D-B79B96E39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65007-CB31-C48B-7644-DE10F5BB378B}"/>
              </a:ext>
            </a:extLst>
          </p:cNvPr>
          <p:cNvSpPr>
            <a:spLocks noGrp="1"/>
          </p:cNvSpPr>
          <p:nvPr>
            <p:ph type="title"/>
          </p:nvPr>
        </p:nvSpPr>
        <p:spPr>
          <a:xfrm>
            <a:off x="515125" y="1153572"/>
            <a:ext cx="2400300" cy="4461163"/>
          </a:xfrm>
        </p:spPr>
        <p:txBody>
          <a:bodyPr>
            <a:normAutofit/>
          </a:bodyPr>
          <a:lstStyle/>
          <a:p>
            <a:pPr>
              <a:lnSpc>
                <a:spcPct val="90000"/>
              </a:lnSpc>
            </a:pPr>
            <a:r>
              <a:rPr lang="tr-TR" sz="2100" b="1">
                <a:solidFill>
                  <a:srgbClr val="FFFFFF"/>
                </a:solidFill>
              </a:rPr>
              <a:t>Grup Simülasyonu: Kendi Girişim Ekip Yapını Oluştur</a:t>
            </a:r>
          </a:p>
        </p:txBody>
      </p:sp>
      <p:sp>
        <p:nvSpPr>
          <p:cNvPr id="12" name="Arc 11">
            <a:extLst>
              <a:ext uri="{FF2B5EF4-FFF2-40B4-BE49-F238E27FC236}">
                <a16:creationId xmlns:a16="http://schemas.microsoft.com/office/drawing/2014/main" id="{EA9C13BA-FD2B-F9DB-35F0-DABEC83AC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1A2351-C7F3-9D4C-E93B-0ECFB16E04F6}"/>
              </a:ext>
            </a:extLst>
          </p:cNvPr>
          <p:cNvSpPr>
            <a:spLocks noGrp="1"/>
          </p:cNvSpPr>
          <p:nvPr>
            <p:ph idx="1"/>
          </p:nvPr>
        </p:nvSpPr>
        <p:spPr>
          <a:xfrm>
            <a:off x="3335481" y="591344"/>
            <a:ext cx="5179868" cy="5585619"/>
          </a:xfrm>
        </p:spPr>
        <p:txBody>
          <a:bodyPr vert="horz" lIns="91440" tIns="45720" rIns="91440" bIns="45720" numCol="2" rtlCol="0" anchor="ctr">
            <a:normAutofit/>
          </a:bodyPr>
          <a:lstStyle/>
          <a:p>
            <a:pPr>
              <a:lnSpc>
                <a:spcPct val="150000"/>
              </a:lnSpc>
            </a:pPr>
            <a:r>
              <a:rPr lang="tr-TR" sz="1900" b="1" dirty="0">
                <a:latin typeface="Times New Roman" panose="02020603050405020304" pitchFamily="18" charset="0"/>
                <a:cs typeface="Times New Roman" panose="02020603050405020304" pitchFamily="18" charset="0"/>
              </a:rPr>
              <a:t>💡 PÜF NOKTALAR</a:t>
            </a:r>
            <a:r>
              <a:rPr lang="tr-TR" sz="1900" dirty="0">
                <a:latin typeface="Times New Roman" panose="02020603050405020304" pitchFamily="18" charset="0"/>
                <a:cs typeface="Times New Roman" panose="02020603050405020304" pitchFamily="18" charset="0"/>
              </a:rPr>
              <a:t/>
            </a:r>
            <a:br>
              <a:rPr lang="tr-TR" sz="1900" dirty="0">
                <a:latin typeface="Times New Roman" panose="02020603050405020304" pitchFamily="18" charset="0"/>
                <a:cs typeface="Times New Roman" panose="02020603050405020304" pitchFamily="18" charset="0"/>
              </a:rPr>
            </a:br>
            <a:r>
              <a:rPr lang="tr-TR" sz="1900" dirty="0">
                <a:latin typeface="Times New Roman" panose="02020603050405020304" pitchFamily="18" charset="0"/>
                <a:cs typeface="Times New Roman" panose="02020603050405020304" pitchFamily="18" charset="0"/>
              </a:rPr>
              <a:t>Görevler net olmalı, “Sen mi yapacaktın?” karışıklığı olmasın. Sadece iş konuşmayın; arada müzik paylaşın, sohbet edin. Takipçiye samimi ve gerçek yaklaşın. Her fikre değer verin. En önemlisi: Keyif alın, eğlenilmeyen iş yürümez.</a:t>
            </a:r>
          </a:p>
          <a:p>
            <a:pPr>
              <a:lnSpc>
                <a:spcPct val="150000"/>
              </a:lnSpc>
            </a:pPr>
            <a:r>
              <a:rPr lang="tr-TR" sz="1900" b="1" dirty="0">
                <a:latin typeface="Times New Roman" panose="02020603050405020304" pitchFamily="18" charset="0"/>
                <a:cs typeface="Times New Roman" panose="02020603050405020304" pitchFamily="18" charset="0"/>
              </a:rPr>
              <a:t>✅ SONUÇ – İyi Ekip Nasıl Olur?</a:t>
            </a:r>
            <a:r>
              <a:rPr lang="tr-TR" sz="1900" dirty="0">
                <a:latin typeface="Times New Roman" panose="02020603050405020304" pitchFamily="18" charset="0"/>
                <a:cs typeface="Times New Roman" panose="02020603050405020304" pitchFamily="18" charset="0"/>
              </a:rPr>
              <a:t/>
            </a:r>
            <a:br>
              <a:rPr lang="tr-TR" sz="1900" dirty="0">
                <a:latin typeface="Times New Roman" panose="02020603050405020304" pitchFamily="18" charset="0"/>
                <a:cs typeface="Times New Roman" panose="02020603050405020304" pitchFamily="18" charset="0"/>
              </a:rPr>
            </a:br>
            <a:r>
              <a:rPr lang="tr-TR" sz="1900" dirty="0">
                <a:latin typeface="Times New Roman" panose="02020603050405020304" pitchFamily="18" charset="0"/>
                <a:cs typeface="Times New Roman" panose="02020603050405020304" pitchFamily="18" charset="0"/>
              </a:rPr>
              <a:t>Birlikte düşünen, görevini bilen, yardımlaşan, saygılı ve eğlenerek çalışan ekip en sağlam ekip olur.</a:t>
            </a:r>
          </a:p>
          <a:p>
            <a:pPr marL="0" indent="0">
              <a:buNone/>
            </a:pPr>
            <a:endParaRPr lang="tr-TR" sz="2800" b="1" dirty="0">
              <a:ea typeface="Calibri"/>
              <a:cs typeface="Calibri"/>
            </a:endParaRPr>
          </a:p>
        </p:txBody>
      </p:sp>
    </p:spTree>
    <p:extLst>
      <p:ext uri="{BB962C8B-B14F-4D97-AF65-F5344CB8AC3E}">
        <p14:creationId xmlns:p14="http://schemas.microsoft.com/office/powerpoint/2010/main" val="11359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F743E8-1440-53A6-2DEE-316018BAD5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5F8FA1-0E3D-9162-B4E2-345644281D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44F001-2FF6-48BC-EE7F-BEA7E8F998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6A2AC-9CFF-3DF9-436D-AAE632657DD7}"/>
              </a:ext>
            </a:extLst>
          </p:cNvPr>
          <p:cNvSpPr>
            <a:spLocks noGrp="1"/>
          </p:cNvSpPr>
          <p:nvPr>
            <p:ph type="title"/>
          </p:nvPr>
        </p:nvSpPr>
        <p:spPr>
          <a:xfrm>
            <a:off x="549426" y="859535"/>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47D11696-7C31-4868-3D68-ADCDC083963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FC2ACB-3681-EB41-458E-B4A9E2D22C71}"/>
              </a:ext>
            </a:extLst>
          </p:cNvPr>
          <p:cNvSpPr>
            <a:spLocks noGrp="1"/>
          </p:cNvSpPr>
          <p:nvPr>
            <p:ph idx="1"/>
          </p:nvPr>
        </p:nvSpPr>
        <p:spPr>
          <a:xfrm>
            <a:off x="4674534" y="1268729"/>
            <a:ext cx="3993687" cy="4354827"/>
          </a:xfrm>
        </p:spPr>
        <p:txBody>
          <a:bodyPr vert="horz" lIns="91440" tIns="45720" rIns="91440" bIns="45720" numCol="2" rtlCol="0" anchor="ctr">
            <a:normAutofit/>
          </a:bodyPr>
          <a:lstStyle/>
          <a:p>
            <a:pPr>
              <a:lnSpc>
                <a:spcPct val="150000"/>
              </a:lnSpc>
            </a:pPr>
            <a:r>
              <a:rPr lang="tr-TR" sz="1600" b="1" dirty="0">
                <a:latin typeface="Times New Roman" panose="02020603050405020304" pitchFamily="18" charset="0"/>
                <a:cs typeface="Times New Roman" panose="02020603050405020304" pitchFamily="18" charset="0"/>
              </a:rPr>
              <a:t>📅 3. Plan Oluştur</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Ekip içinde ne zaman ne yapılacağı belli olmalı. Ortak takvim işleri kolaylaştırır.</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Zamanlama: Haftalık içerik toplantısı, ay sonu değerlendirme, paylaşım günleri (</a:t>
            </a:r>
            <a:r>
              <a:rPr lang="tr-TR" sz="1600" dirty="0" err="1">
                <a:latin typeface="Times New Roman" panose="02020603050405020304" pitchFamily="18" charset="0"/>
                <a:cs typeface="Times New Roman" panose="02020603050405020304" pitchFamily="18" charset="0"/>
              </a:rPr>
              <a:t>pzt</a:t>
            </a:r>
            <a:r>
              <a:rPr lang="tr-TR" sz="1600" dirty="0">
                <a:latin typeface="Times New Roman" panose="02020603050405020304" pitchFamily="18" charset="0"/>
                <a:cs typeface="Times New Roman" panose="02020603050405020304" pitchFamily="18" charset="0"/>
              </a:rPr>
              <a:t>–</a:t>
            </a:r>
            <a:r>
              <a:rPr lang="tr-TR" sz="1600" dirty="0" err="1">
                <a:latin typeface="Times New Roman" panose="02020603050405020304" pitchFamily="18" charset="0"/>
                <a:cs typeface="Times New Roman" panose="02020603050405020304" pitchFamily="18" charset="0"/>
              </a:rPr>
              <a:t>çrş</a:t>
            </a:r>
            <a:r>
              <a:rPr lang="tr-TR" sz="1600" dirty="0">
                <a:latin typeface="Times New Roman" panose="02020603050405020304" pitchFamily="18" charset="0"/>
                <a:cs typeface="Times New Roman" panose="02020603050405020304" pitchFamily="18" charset="0"/>
              </a:rPr>
              <a:t>–cum).</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Takvime örnek: Salı - </a:t>
            </a:r>
            <a:r>
              <a:rPr lang="tr-TR" sz="1600" dirty="0" err="1">
                <a:latin typeface="Times New Roman" panose="02020603050405020304" pitchFamily="18" charset="0"/>
                <a:cs typeface="Times New Roman" panose="02020603050405020304" pitchFamily="18" charset="0"/>
              </a:rPr>
              <a:t>reels</a:t>
            </a:r>
            <a:r>
              <a:rPr lang="tr-TR" sz="1600" dirty="0">
                <a:latin typeface="Times New Roman" panose="02020603050405020304" pitchFamily="18" charset="0"/>
                <a:cs typeface="Times New Roman" panose="02020603050405020304" pitchFamily="18" charset="0"/>
              </a:rPr>
              <a:t> yayında / Perşembe - görsel teslim / Pazar - hafta özeti paylaşımı</a:t>
            </a:r>
          </a:p>
          <a:p>
            <a:pPr>
              <a:lnSpc>
                <a:spcPct val="90000"/>
              </a:lnSpc>
            </a:pPr>
            <a:endParaRPr lang="tr-TR" sz="1000" dirty="0">
              <a:solidFill>
                <a:schemeClr val="tx2"/>
              </a:solidFill>
            </a:endParaRPr>
          </a:p>
        </p:txBody>
      </p:sp>
      <p:cxnSp>
        <p:nvCxnSpPr>
          <p:cNvPr id="14" name="Straight Connector 13">
            <a:extLst>
              <a:ext uri="{FF2B5EF4-FFF2-40B4-BE49-F238E27FC236}">
                <a16:creationId xmlns:a16="http://schemas.microsoft.com/office/drawing/2014/main" id="{061EE039-438D-716D-A14E-97AD52EA51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2071C80-F097-1D8F-7CF7-F4EA60760EE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31C58DD1-5907-CBE4-8290-A4856209C8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EF2BF9-9C30-225D-E924-C7C998AE5D0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106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11C187-48BA-437D-CAD1-44F5F2F332C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30199AE-CC94-4A83-953E-536CE6DDF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7FF4E4-EA13-307A-C67D-9C9BC0DD5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C5B24-B8F6-E753-0D7D-4876FE39CB2E}"/>
              </a:ext>
            </a:extLst>
          </p:cNvPr>
          <p:cNvSpPr>
            <a:spLocks noGrp="1"/>
          </p:cNvSpPr>
          <p:nvPr>
            <p:ph type="title"/>
          </p:nvPr>
        </p:nvSpPr>
        <p:spPr>
          <a:xfrm>
            <a:off x="549426" y="859988"/>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1C3473C8-025C-6163-4062-3508245471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E0FC5F-2DBA-E911-9AD5-99652A31BA52}"/>
              </a:ext>
            </a:extLst>
          </p:cNvPr>
          <p:cNvSpPr>
            <a:spLocks noGrp="1"/>
          </p:cNvSpPr>
          <p:nvPr>
            <p:ph idx="1"/>
          </p:nvPr>
        </p:nvSpPr>
        <p:spPr>
          <a:xfrm>
            <a:off x="4916580" y="859989"/>
            <a:ext cx="3751641" cy="4637842"/>
          </a:xfrm>
        </p:spPr>
        <p:txBody>
          <a:bodyPr vert="horz" lIns="91440" tIns="45720" rIns="91440" bIns="45720" numCol="2" rtlCol="0" anchor="ctr">
            <a:normAutofit fontScale="92500"/>
          </a:bodyPr>
          <a:lstStyle/>
          <a:p>
            <a:r>
              <a:rPr lang="tr-TR" sz="1600" b="1" dirty="0">
                <a:latin typeface="Times New Roman" panose="02020603050405020304" pitchFamily="18" charset="0"/>
                <a:cs typeface="Times New Roman" panose="02020603050405020304" pitchFamily="18" charset="0"/>
              </a:rPr>
              <a:t>4. İletişim Düzenli ve Açık Olmalı</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Ekip içi iletişim aksarsa işler de aksar. </a:t>
            </a:r>
            <a:r>
              <a:rPr lang="tr-TR" sz="1600" dirty="0" err="1">
                <a:latin typeface="Times New Roman" panose="02020603050405020304" pitchFamily="18" charset="0"/>
                <a:cs typeface="Times New Roman" panose="02020603050405020304" pitchFamily="18" charset="0"/>
              </a:rPr>
              <a:t>WhatsApp</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Telegram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Discord</a:t>
            </a:r>
            <a:r>
              <a:rPr lang="tr-TR" sz="1600" dirty="0">
                <a:latin typeface="Times New Roman" panose="02020603050405020304" pitchFamily="18" charset="0"/>
                <a:cs typeface="Times New Roman" panose="02020603050405020304" pitchFamily="18" charset="0"/>
              </a:rPr>
              <a:t> gibi bir grup kur. Herkesin haberi olsun.</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“Ben yazdım ama kimse görmedi” denmesin:</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Kısa, net mesajlar yaz</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Haftada 1 gün mini online toplantı yap</a:t>
            </a:r>
          </a:p>
          <a:p>
            <a:r>
              <a:rPr lang="tr-TR" sz="1600" b="1" dirty="0">
                <a:latin typeface="Times New Roman" panose="02020603050405020304" pitchFamily="18" charset="0"/>
                <a:cs typeface="Times New Roman" panose="02020603050405020304" pitchFamily="18" charset="0"/>
              </a:rPr>
              <a:t>👂 5. Herkesin Fikri Dinlenmeli</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“Ben yaparım, kimse karışmasın” diyerek ekip ruhu bozulur.</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Ne yapılabilir?</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Fikir kutusu (öneri topla)</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Oylama (örnek: “Şu içerik mi bu mu?”)</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Ortak karar (örnek: “Etkinlik hangi gün olsun?”)</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Bu sayede herkes sadece çalışan değil, katılan olur.</a:t>
            </a:r>
          </a:p>
          <a:p>
            <a:pPr marL="0" indent="0">
              <a:buNone/>
            </a:pPr>
            <a:endParaRPr lang="en-US" sz="1000" dirty="0">
              <a:solidFill>
                <a:srgbClr val="000000"/>
              </a:solidFill>
              <a:ea typeface="Calibri"/>
              <a:cs typeface="Calibri"/>
            </a:endParaRPr>
          </a:p>
        </p:txBody>
      </p:sp>
      <p:cxnSp>
        <p:nvCxnSpPr>
          <p:cNvPr id="14" name="Straight Connector 13">
            <a:extLst>
              <a:ext uri="{FF2B5EF4-FFF2-40B4-BE49-F238E27FC236}">
                <a16:creationId xmlns:a16="http://schemas.microsoft.com/office/drawing/2014/main" id="{7A18F77E-365A-4D7F-EDDA-FFD04E7A0D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ECA4BD2-D146-6C31-E1E7-35CB68FE76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E50D992D-ED1B-1E58-BC9F-AFFB1DD1B23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3A786-6BC6-9D41-1157-9A498782448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314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830F74-EB10-19C4-3633-E1B38E99D3A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A59F-6E2C-9A68-491F-07067DA38F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32C758-995B-6FE8-E63B-BC73E4784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1E5E1-0CAE-4A68-B102-190BB575297E}"/>
              </a:ext>
            </a:extLst>
          </p:cNvPr>
          <p:cNvSpPr>
            <a:spLocks noGrp="1"/>
          </p:cNvSpPr>
          <p:nvPr>
            <p:ph type="title"/>
          </p:nvPr>
        </p:nvSpPr>
        <p:spPr>
          <a:xfrm>
            <a:off x="549426" y="859535"/>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E69FBCB5-89F9-F4CC-0BA5-79ECAFAB76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F62AD4-642A-C484-69C6-1D60C3E493AA}"/>
              </a:ext>
            </a:extLst>
          </p:cNvPr>
          <p:cNvSpPr>
            <a:spLocks noGrp="1"/>
          </p:cNvSpPr>
          <p:nvPr>
            <p:ph idx="1"/>
          </p:nvPr>
        </p:nvSpPr>
        <p:spPr>
          <a:xfrm>
            <a:off x="4674534" y="859535"/>
            <a:ext cx="4149426" cy="5139373"/>
          </a:xfrm>
        </p:spPr>
        <p:txBody>
          <a:bodyPr vert="horz" lIns="91440" tIns="45720" rIns="91440" bIns="45720" numCol="2" rtlCol="0" anchor="ctr">
            <a:normAutofit lnSpcReduction="10000"/>
          </a:bodyPr>
          <a:lstStyle/>
          <a:p>
            <a:pPr>
              <a:lnSpc>
                <a:spcPct val="150000"/>
              </a:lnSpc>
            </a:pPr>
            <a:r>
              <a:rPr lang="tr-TR" sz="1600" b="1" dirty="0">
                <a:latin typeface="Times New Roman" panose="02020603050405020304" pitchFamily="18" charset="0"/>
                <a:cs typeface="Times New Roman" panose="02020603050405020304" pitchFamily="18" charset="0"/>
              </a:rPr>
              <a:t>🤝 6. Eşitlik ve Saygı Kültürü Kur</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Katkı oranı değişse de eşitlik ve saygı şarttır.</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Kimse küçümsenmemeli</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“Ben daha çok yapıyorum” değil “Birlikte yapıyoruz” denmeli</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Görünmeyen emek kıymetlidir</a:t>
            </a:r>
          </a:p>
          <a:p>
            <a:pPr>
              <a:lnSpc>
                <a:spcPct val="150000"/>
              </a:lnSpc>
            </a:pPr>
            <a:r>
              <a:rPr lang="tr-TR" sz="1600" b="1" dirty="0">
                <a:latin typeface="Times New Roman" panose="02020603050405020304" pitchFamily="18" charset="0"/>
                <a:cs typeface="Times New Roman" panose="02020603050405020304" pitchFamily="18" charset="0"/>
              </a:rPr>
              <a:t>🎉 7. Başarıyı Kutla, Hatayı Paylaş</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İşler iyi giderse: “Bu haftayı çok güzel atlattık, süpersiniz!”</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İşler aksarsa: “Nerede aksadık, birlikte bakalım.”</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Suçlama değil, çözüm konuş. Bu ekip ruhunu güçlendirir.</a:t>
            </a:r>
          </a:p>
          <a:p>
            <a:pPr marL="0" indent="0">
              <a:buNone/>
            </a:pPr>
            <a:endParaRPr lang="en-US" sz="1000" dirty="0">
              <a:solidFill>
                <a:srgbClr val="000000"/>
              </a:solidFill>
              <a:ea typeface="Calibri"/>
              <a:cs typeface="Calibri"/>
            </a:endParaRPr>
          </a:p>
        </p:txBody>
      </p:sp>
      <p:cxnSp>
        <p:nvCxnSpPr>
          <p:cNvPr id="14" name="Straight Connector 13">
            <a:extLst>
              <a:ext uri="{FF2B5EF4-FFF2-40B4-BE49-F238E27FC236}">
                <a16:creationId xmlns:a16="http://schemas.microsoft.com/office/drawing/2014/main" id="{B49CC760-7347-C6AB-4F1D-556F59BAE7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2EBDB8C-73DF-B723-A550-425FA28F9FE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90B3981E-9720-DA7B-B07A-1850AA9432F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3ECBC1-261B-B696-6A70-DAE099455A5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293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8ACAF8-160B-47C8-3A49-671D765DAB9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9FF0CA-837B-2682-FF2E-E8B7A7F8FE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D704EE-88E7-7B86-1D5E-0DADEBE0E7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95575-2EB3-30E2-8DEB-2FEC3654D116}"/>
              </a:ext>
            </a:extLst>
          </p:cNvPr>
          <p:cNvSpPr>
            <a:spLocks noGrp="1"/>
          </p:cNvSpPr>
          <p:nvPr>
            <p:ph type="title"/>
          </p:nvPr>
        </p:nvSpPr>
        <p:spPr>
          <a:xfrm>
            <a:off x="549426" y="859988"/>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D5723E75-D9D8-D5DE-4DE4-90CEA89571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3E1F8B-3D82-55D7-A1AB-27FDE282670F}"/>
              </a:ext>
            </a:extLst>
          </p:cNvPr>
          <p:cNvSpPr>
            <a:spLocks noGrp="1"/>
          </p:cNvSpPr>
          <p:nvPr>
            <p:ph idx="1"/>
          </p:nvPr>
        </p:nvSpPr>
        <p:spPr>
          <a:xfrm>
            <a:off x="4916580" y="246028"/>
            <a:ext cx="3751641" cy="5628991"/>
          </a:xfrm>
        </p:spPr>
        <p:txBody>
          <a:bodyPr vert="horz" lIns="91440" tIns="45720" rIns="91440" bIns="45720" numCol="2" rtlCol="0" anchor="ctr">
            <a:normAutofit lnSpcReduction="10000"/>
          </a:bodyPr>
          <a:lstStyle/>
          <a:p>
            <a:pPr marL="0" indent="0">
              <a:lnSpc>
                <a:spcPct val="150000"/>
              </a:lnSpc>
              <a:buNone/>
            </a:pPr>
            <a:r>
              <a:rPr lang="tr-TR" sz="1400" b="1" dirty="0">
                <a:solidFill>
                  <a:srgbClr val="000000"/>
                </a:solidFill>
                <a:latin typeface="Times New Roman" panose="02020603050405020304" pitchFamily="18" charset="0"/>
                <a:cs typeface="Times New Roman" panose="02020603050405020304" pitchFamily="18" charset="0"/>
              </a:rPr>
              <a:t>🌱 8. Yeni Katılanlara Kucak Aç</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Yeni gelen biri ekibe ilk kez girdiğinde:</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pPr>
            <a:r>
              <a:rPr lang="tr-TR" sz="1400" dirty="0">
                <a:solidFill>
                  <a:srgbClr val="000000"/>
                </a:solidFill>
                <a:latin typeface="Times New Roman" panose="02020603050405020304" pitchFamily="18" charset="0"/>
                <a:cs typeface="Times New Roman" panose="02020603050405020304" pitchFamily="18" charset="0"/>
              </a:rPr>
              <a:t>Hoş geldin mesajı</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Ne yaptığımızı anlatan kısa bir yazı</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“Sen ne katkı sunmak istersin?” sorusu</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Bu hem aidiyet oluşturur hem de ekip büyüdükçe uyum bozulmaz.</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0" indent="0">
              <a:lnSpc>
                <a:spcPct val="150000"/>
              </a:lnSpc>
              <a:buNone/>
            </a:pPr>
            <a:r>
              <a:rPr lang="tr-TR" sz="1400" b="1" dirty="0" smtClean="0">
                <a:solidFill>
                  <a:srgbClr val="000000"/>
                </a:solidFill>
                <a:latin typeface="Times New Roman" panose="02020603050405020304" pitchFamily="18" charset="0"/>
                <a:cs typeface="Times New Roman" panose="02020603050405020304" pitchFamily="18" charset="0"/>
              </a:rPr>
              <a:t>9</a:t>
            </a:r>
            <a:r>
              <a:rPr lang="tr-TR" sz="1400" b="1" dirty="0">
                <a:solidFill>
                  <a:srgbClr val="000000"/>
                </a:solidFill>
                <a:latin typeface="Times New Roman" panose="02020603050405020304" pitchFamily="18" charset="0"/>
                <a:cs typeface="Times New Roman" panose="02020603050405020304" pitchFamily="18" charset="0"/>
              </a:rPr>
              <a:t>. Herkesin Kendini Geliştirmesine Destek Ol</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pPr>
            <a:r>
              <a:rPr lang="tr-TR" sz="1400" dirty="0">
                <a:solidFill>
                  <a:srgbClr val="000000"/>
                </a:solidFill>
                <a:latin typeface="Times New Roman" panose="02020603050405020304" pitchFamily="18" charset="0"/>
                <a:cs typeface="Times New Roman" panose="02020603050405020304" pitchFamily="18" charset="0"/>
              </a:rPr>
              <a:t>İçerik hazırlayan biri tasarım öğrenmek isterse, destek ol.</a:t>
            </a: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a:solidFill>
                  <a:srgbClr val="000000"/>
                </a:solidFill>
                <a:latin typeface="Times New Roman" panose="02020603050405020304" pitchFamily="18" charset="0"/>
                <a:cs typeface="Times New Roman" panose="02020603050405020304" pitchFamily="18" charset="0"/>
              </a:rPr>
              <a:t>Topluluk yöneten biri sunum yapmak isterse, fırsat ver.</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0" indent="0">
              <a:lnSpc>
                <a:spcPct val="150000"/>
              </a:lnSpc>
              <a:buNone/>
            </a:pPr>
            <a:r>
              <a:rPr lang="tr-TR" sz="1400" dirty="0">
                <a:solidFill>
                  <a:srgbClr val="000000"/>
                </a:solidFill>
                <a:latin typeface="Times New Roman" panose="02020603050405020304" pitchFamily="18" charset="0"/>
                <a:cs typeface="Times New Roman" panose="02020603050405020304" pitchFamily="18" charset="0"/>
              </a:rPr>
              <a:t>🎯 Öneri:</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İç ekip mini eğitimler</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Bilgi paylaşımı: “Ben bu uygulamayı çok sevdim!” gibi</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Soru-cevap saatleri</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400" dirty="0">
                <a:solidFill>
                  <a:srgbClr val="000000"/>
                </a:solidFill>
                <a:latin typeface="Times New Roman" panose="02020603050405020304" pitchFamily="18" charset="0"/>
                <a:cs typeface="Times New Roman" panose="02020603050405020304" pitchFamily="18" charset="0"/>
              </a:rPr>
              <a:t>Gelişen ekip, güçlenen ekip demektir.</a:t>
            </a:r>
            <a:endParaRPr lang="en-US" sz="1400" dirty="0">
              <a:solidFill>
                <a:srgbClr val="000000"/>
              </a:solidFill>
              <a:latin typeface="Times New Roman" panose="02020603050405020304" pitchFamily="18" charset="0"/>
              <a:ea typeface="Calibri"/>
              <a:cs typeface="Times New Roman" panose="02020603050405020304" pitchFamily="18" charset="0"/>
            </a:endParaRPr>
          </a:p>
          <a:p>
            <a:pPr marL="0" indent="0">
              <a:buNone/>
            </a:pPr>
            <a:endParaRPr lang="tr-TR" sz="1400" b="1" dirty="0">
              <a:solidFill>
                <a:srgbClr val="000000"/>
              </a:solidFill>
              <a:ea typeface="Calibri"/>
              <a:cs typeface="Calibri"/>
            </a:endParaRPr>
          </a:p>
        </p:txBody>
      </p:sp>
      <p:cxnSp>
        <p:nvCxnSpPr>
          <p:cNvPr id="14" name="Straight Connector 13">
            <a:extLst>
              <a:ext uri="{FF2B5EF4-FFF2-40B4-BE49-F238E27FC236}">
                <a16:creationId xmlns:a16="http://schemas.microsoft.com/office/drawing/2014/main" id="{2DCB1D7D-FEAB-71FC-D6E9-302C09B60D8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B0B37A2-7BD3-7F28-5E96-28DECCF1E1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0F0E92D8-9CA8-684D-7F81-53EF218ED0A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940218-882D-7D13-AAB9-B1416C43DBE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29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BB4D9-D79B-AA7E-25B8-D937CA5860D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604820-79C6-6673-3E26-65FD4004A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F7263A-D4E0-BE11-031E-C4876247CF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1CC69-B0AA-22EF-A2D2-F14A7A17EEBA}"/>
              </a:ext>
            </a:extLst>
          </p:cNvPr>
          <p:cNvSpPr>
            <a:spLocks noGrp="1"/>
          </p:cNvSpPr>
          <p:nvPr>
            <p:ph type="title"/>
          </p:nvPr>
        </p:nvSpPr>
        <p:spPr>
          <a:xfrm>
            <a:off x="549426" y="859988"/>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055B1A98-7C5E-E64A-882B-59E88A9E69D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8009F6-83C6-4E55-67CC-3847004E0E8F}"/>
              </a:ext>
            </a:extLst>
          </p:cNvPr>
          <p:cNvSpPr>
            <a:spLocks noGrp="1"/>
          </p:cNvSpPr>
          <p:nvPr>
            <p:ph idx="1"/>
          </p:nvPr>
        </p:nvSpPr>
        <p:spPr>
          <a:xfrm>
            <a:off x="4916580" y="1077822"/>
            <a:ext cx="3751641" cy="4306367"/>
          </a:xfrm>
        </p:spPr>
        <p:txBody>
          <a:bodyPr vert="horz" lIns="91440" tIns="45720" rIns="91440" bIns="45720" numCol="2" rtlCol="0" anchor="ctr">
            <a:normAutofit/>
          </a:bodyPr>
          <a:lstStyle/>
          <a:p>
            <a:pPr marL="0" indent="0">
              <a:lnSpc>
                <a:spcPct val="150000"/>
              </a:lnSpc>
              <a:buNone/>
            </a:pPr>
            <a:r>
              <a:rPr lang="tr-TR" sz="1600" b="1" dirty="0">
                <a:solidFill>
                  <a:srgbClr val="000000"/>
                </a:solidFill>
                <a:latin typeface="Times New Roman" panose="02020603050405020304" pitchFamily="18" charset="0"/>
                <a:cs typeface="Times New Roman" panose="02020603050405020304" pitchFamily="18" charset="0"/>
              </a:rPr>
              <a:t>❤️ 10. Samimi, Eğlenceli ve Dostça Kal</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rgbClr val="000000"/>
                </a:solidFill>
                <a:latin typeface="Times New Roman" panose="02020603050405020304" pitchFamily="18" charset="0"/>
                <a:cs typeface="Times New Roman" panose="02020603050405020304" pitchFamily="18" charset="0"/>
              </a:rPr>
              <a:t>Sadece iş konuşulursa insanlar sıkılır.</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solidFill>
                  <a:srgbClr val="000000"/>
                </a:solidFill>
                <a:latin typeface="Times New Roman" panose="02020603050405020304" pitchFamily="18" charset="0"/>
                <a:cs typeface="Times New Roman" panose="02020603050405020304" pitchFamily="18" charset="0"/>
              </a:rPr>
              <a:t>Arada:</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pPr>
            <a:r>
              <a:rPr lang="tr-TR" sz="1600" dirty="0">
                <a:solidFill>
                  <a:srgbClr val="000000"/>
                </a:solidFill>
                <a:latin typeface="Times New Roman" panose="02020603050405020304" pitchFamily="18" charset="0"/>
                <a:cs typeface="Times New Roman" panose="02020603050405020304" pitchFamily="18" charset="0"/>
              </a:rPr>
              <a:t>Eğlenceli </a:t>
            </a:r>
            <a:r>
              <a:rPr lang="tr-TR" sz="1600" dirty="0" err="1">
                <a:solidFill>
                  <a:srgbClr val="000000"/>
                </a:solidFill>
                <a:latin typeface="Times New Roman" panose="02020603050405020304" pitchFamily="18" charset="0"/>
                <a:cs typeface="Times New Roman" panose="02020603050405020304" pitchFamily="18" charset="0"/>
              </a:rPr>
              <a:t>story</a:t>
            </a:r>
            <a:r>
              <a:rPr lang="tr-TR" sz="1600" dirty="0">
                <a:solidFill>
                  <a:srgbClr val="000000"/>
                </a:solidFill>
                <a:latin typeface="Times New Roman" panose="02020603050405020304" pitchFamily="18" charset="0"/>
                <a:cs typeface="Times New Roman" panose="02020603050405020304" pitchFamily="18" charset="0"/>
              </a:rPr>
              <a:t> fikirleri</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rgbClr val="000000"/>
                </a:solidFill>
                <a:latin typeface="Times New Roman" panose="02020603050405020304" pitchFamily="18" charset="0"/>
                <a:cs typeface="Times New Roman" panose="02020603050405020304" pitchFamily="18" charset="0"/>
              </a:rPr>
              <a:t>Müzik paylaşımı</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rgbClr val="000000"/>
                </a:solidFill>
                <a:latin typeface="Times New Roman" panose="02020603050405020304" pitchFamily="18" charset="0"/>
                <a:cs typeface="Times New Roman" panose="02020603050405020304" pitchFamily="18" charset="0"/>
              </a:rPr>
              <a:t>Birlikte dizi önerileri</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285750" indent="-285750">
              <a:lnSpc>
                <a:spcPct val="150000"/>
              </a:lnSpc>
              <a:buFont typeface="Arial,Sans-Serif"/>
              <a:buChar char="•"/>
            </a:pPr>
            <a:r>
              <a:rPr lang="tr-TR" sz="1600" dirty="0">
                <a:solidFill>
                  <a:srgbClr val="000000"/>
                </a:solidFill>
                <a:latin typeface="Times New Roman" panose="02020603050405020304" pitchFamily="18" charset="0"/>
                <a:cs typeface="Times New Roman" panose="02020603050405020304" pitchFamily="18" charset="0"/>
              </a:rPr>
              <a:t>Komik durumlar, ekip içi espriler</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0" indent="0">
              <a:lnSpc>
                <a:spcPct val="150000"/>
              </a:lnSpc>
              <a:buNone/>
            </a:pPr>
            <a:r>
              <a:rPr lang="tr-TR" sz="1600" dirty="0">
                <a:solidFill>
                  <a:srgbClr val="000000"/>
                </a:solidFill>
                <a:latin typeface="Times New Roman" panose="02020603050405020304" pitchFamily="18" charset="0"/>
                <a:cs typeface="Times New Roman" panose="02020603050405020304" pitchFamily="18" charset="0"/>
              </a:rPr>
              <a:t>👉 Bu sıcaklık ekibi bir arada tutar. Gönülden gelen katkı devam eder.</a:t>
            </a:r>
            <a:endParaRPr lang="en-US" sz="1600" dirty="0">
              <a:solidFill>
                <a:srgbClr val="000000"/>
              </a:solidFill>
              <a:latin typeface="Times New Roman" panose="02020603050405020304" pitchFamily="18" charset="0"/>
              <a:ea typeface="Calibri"/>
              <a:cs typeface="Times New Roman" panose="02020603050405020304" pitchFamily="18" charset="0"/>
            </a:endParaRPr>
          </a:p>
          <a:p>
            <a:pPr marL="0" indent="0">
              <a:buNone/>
            </a:pPr>
            <a:endParaRPr lang="tr-TR" sz="1400" b="1" dirty="0">
              <a:solidFill>
                <a:srgbClr val="000000"/>
              </a:solidFill>
              <a:ea typeface="Calibri"/>
              <a:cs typeface="Calibri"/>
            </a:endParaRPr>
          </a:p>
        </p:txBody>
      </p:sp>
      <p:cxnSp>
        <p:nvCxnSpPr>
          <p:cNvPr id="14" name="Straight Connector 13">
            <a:extLst>
              <a:ext uri="{FF2B5EF4-FFF2-40B4-BE49-F238E27FC236}">
                <a16:creationId xmlns:a16="http://schemas.microsoft.com/office/drawing/2014/main" id="{AC8BD35B-E84E-A622-2DAC-26159E9D72A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F428482-91DA-A40C-253C-2875C45167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B5FE9526-DF1C-0AAD-AD66-B0A4D8DBE01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8E509D-7CB6-DA9C-2E5A-30C4DDD6DDD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983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88D389-45EB-2605-0056-5682B622B48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721C93-6E8C-5FEC-EECC-99DAA26C7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B05D99-B1BF-0998-F4B2-4DC35BB8B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67D42-6F80-AC8D-B710-86CFDAB1D9F9}"/>
              </a:ext>
            </a:extLst>
          </p:cNvPr>
          <p:cNvSpPr>
            <a:spLocks noGrp="1"/>
          </p:cNvSpPr>
          <p:nvPr>
            <p:ph type="title"/>
          </p:nvPr>
        </p:nvSpPr>
        <p:spPr>
          <a:xfrm>
            <a:off x="549426" y="859988"/>
            <a:ext cx="3656928" cy="5138923"/>
          </a:xfrm>
        </p:spPr>
        <p:txBody>
          <a:bodyPr anchor="ctr">
            <a:normAutofit/>
          </a:bodyPr>
          <a:lstStyle/>
          <a:p>
            <a:pPr algn="l"/>
            <a:r>
              <a:rPr lang="tr-TR" sz="4700" b="1" dirty="0">
                <a:solidFill>
                  <a:schemeClr val="tx2"/>
                </a:solidFill>
              </a:rPr>
              <a:t>Gönüllü ve Çalışan Ekip Oluşturma</a:t>
            </a:r>
            <a:endParaRPr lang="tr-TR" sz="4700" b="1"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60B96252-5113-C5E3-AF30-B0ACED5E7A1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64E2A1-CB45-3AB4-2702-29FBECAF35AC}"/>
              </a:ext>
            </a:extLst>
          </p:cNvPr>
          <p:cNvSpPr>
            <a:spLocks noGrp="1"/>
          </p:cNvSpPr>
          <p:nvPr>
            <p:ph idx="1"/>
          </p:nvPr>
        </p:nvSpPr>
        <p:spPr>
          <a:xfrm>
            <a:off x="4916580" y="859988"/>
            <a:ext cx="3751641" cy="4763570"/>
          </a:xfrm>
        </p:spPr>
        <p:txBody>
          <a:bodyPr vert="horz" lIns="91440" tIns="45720" rIns="91440" bIns="45720" numCol="2" rtlCol="0" anchor="ctr">
            <a:normAutofit/>
          </a:bodyPr>
          <a:lstStyle/>
          <a:p>
            <a:pPr marL="0" indent="0">
              <a:lnSpc>
                <a:spcPct val="150000"/>
              </a:lnSpc>
              <a:buNone/>
            </a:pPr>
            <a:r>
              <a:rPr lang="tr-TR" sz="1800" b="1" dirty="0">
                <a:latin typeface="Times New Roman" panose="02020603050405020304" pitchFamily="18" charset="0"/>
                <a:cs typeface="Times New Roman" panose="02020603050405020304" pitchFamily="18" charset="0"/>
              </a:rPr>
              <a:t>🔚 SON SÖZ</a:t>
            </a:r>
            <a:r>
              <a:rPr lang="tr-TR" sz="1800" dirty="0">
                <a:latin typeface="Times New Roman" panose="02020603050405020304" pitchFamily="18" charset="0"/>
                <a:cs typeface="Times New Roman" panose="02020603050405020304" pitchFamily="18" charset="0"/>
              </a:rPr>
              <a:t/>
            </a: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 Amaç net, görevler belli, iletişim açık</a:t>
            </a: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 Saygı ve eğlence var, gelişim destekleniyor</a:t>
            </a: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 Kimse yalnız ya da üstün değil</a:t>
            </a: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 Herkes değerli, birlikte kazanılır</a:t>
            </a:r>
          </a:p>
          <a:p>
            <a:pPr marL="0" indent="0">
              <a:buNone/>
            </a:pPr>
            <a:endParaRPr lang="en-US" sz="1800" dirty="0">
              <a:solidFill>
                <a:srgbClr val="000000"/>
              </a:solidFill>
              <a:ea typeface="Calibri"/>
              <a:cs typeface="Calibri"/>
            </a:endParaRPr>
          </a:p>
        </p:txBody>
      </p:sp>
      <p:cxnSp>
        <p:nvCxnSpPr>
          <p:cNvPr id="14" name="Straight Connector 13">
            <a:extLst>
              <a:ext uri="{FF2B5EF4-FFF2-40B4-BE49-F238E27FC236}">
                <a16:creationId xmlns:a16="http://schemas.microsoft.com/office/drawing/2014/main" id="{1095AD47-58E6-C020-5712-DE568EA8526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26BE534-7171-42B3-6640-1D1F96238B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E55EE0D3-A140-B230-13DA-25330399049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03068E-3A3A-B679-CD64-CD8D6DA817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88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AD5B5A-05E2-C224-01B5-B93E1B1868BE}"/>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3C5E87B-DEAF-C2EC-0061-E1BB33147B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06D5D3C5-EEED-4D65-9D81-81AEE8F5D0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B30ED-FC26-54A1-1247-B3C4B4BF479F}"/>
              </a:ext>
            </a:extLst>
          </p:cNvPr>
          <p:cNvSpPr>
            <a:spLocks noGrp="1"/>
          </p:cNvSpPr>
          <p:nvPr>
            <p:ph type="title"/>
          </p:nvPr>
        </p:nvSpPr>
        <p:spPr>
          <a:xfrm>
            <a:off x="571352" y="100292"/>
            <a:ext cx="3485178" cy="1624520"/>
          </a:xfrm>
        </p:spPr>
        <p:txBody>
          <a:bodyPr anchor="ctr">
            <a:normAutofit/>
          </a:bodyPr>
          <a:lstStyle/>
          <a:p>
            <a:r>
              <a:rPr lang="tr-TR" sz="3500" b="1" dirty="0"/>
              <a:t>Ekip İçi İletişim ve Görev Dağılımı</a:t>
            </a:r>
            <a:endParaRPr lang="tr-TR" sz="3500" b="1" dirty="0">
              <a:ea typeface="Calibri"/>
              <a:cs typeface="Calibri"/>
            </a:endParaRPr>
          </a:p>
        </p:txBody>
      </p:sp>
      <p:sp>
        <p:nvSpPr>
          <p:cNvPr id="3" name="Content Placeholder 2">
            <a:extLst>
              <a:ext uri="{FF2B5EF4-FFF2-40B4-BE49-F238E27FC236}">
                <a16:creationId xmlns:a16="http://schemas.microsoft.com/office/drawing/2014/main" id="{F196E6C5-A9B8-8676-8C73-46FEBA292CC6}"/>
              </a:ext>
            </a:extLst>
          </p:cNvPr>
          <p:cNvSpPr>
            <a:spLocks noGrp="1"/>
          </p:cNvSpPr>
          <p:nvPr>
            <p:ph idx="1"/>
          </p:nvPr>
        </p:nvSpPr>
        <p:spPr>
          <a:xfrm>
            <a:off x="-5120" y="2523744"/>
            <a:ext cx="4562326" cy="4334257"/>
          </a:xfrm>
        </p:spPr>
        <p:txBody>
          <a:bodyPr anchor="ctr">
            <a:noAutofit/>
          </a:bodyPr>
          <a:lstStyle/>
          <a:p>
            <a:pPr>
              <a:lnSpc>
                <a:spcPct val="130000"/>
              </a:lnSpc>
              <a:spcBef>
                <a:spcPts val="200"/>
              </a:spcBef>
            </a:pPr>
            <a:r>
              <a:rPr lang="tr-TR" sz="1400" b="1" dirty="0">
                <a:latin typeface="Times New Roman" panose="02020603050405020304" pitchFamily="18" charset="0"/>
                <a:cs typeface="Times New Roman" panose="02020603050405020304" pitchFamily="18" charset="0"/>
              </a:rPr>
              <a:t>Ekip İçi İletişim Nedir?</a:t>
            </a: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Ekipteki bireylerin açık ve net bilgi paylaşımıdır. “Kim, ne zaman, ne yapıyor?”, “Ne eksik?”, “Destek gerekiyor mu?” gibi konular açıkça konuşulmalıdır.</a:t>
            </a:r>
            <a:br>
              <a:rPr lang="tr-TR" sz="1400" dirty="0">
                <a:latin typeface="Times New Roman" panose="02020603050405020304" pitchFamily="18" charset="0"/>
                <a:cs typeface="Times New Roman" panose="02020603050405020304" pitchFamily="18" charset="0"/>
              </a:rPr>
            </a:br>
            <a:r>
              <a:rPr lang="tr-TR" sz="1400" b="1" dirty="0">
                <a:latin typeface="Times New Roman" panose="02020603050405020304" pitchFamily="18" charset="0"/>
                <a:cs typeface="Times New Roman" panose="02020603050405020304" pitchFamily="18" charset="0"/>
              </a:rPr>
              <a:t>Nasıl Olmalı?</a:t>
            </a: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Herkesin dahil olduğu tek bir iletişim grubu kurulmalı (</a:t>
            </a:r>
            <a:r>
              <a:rPr lang="tr-TR" sz="1400" dirty="0" err="1">
                <a:latin typeface="Times New Roman" panose="02020603050405020304" pitchFamily="18" charset="0"/>
                <a:cs typeface="Times New Roman" panose="02020603050405020304" pitchFamily="18" charset="0"/>
              </a:rPr>
              <a:t>WhatsApp</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Discord</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Telegram</a:t>
            </a:r>
            <a:r>
              <a:rPr lang="tr-TR" sz="1400" dirty="0">
                <a:latin typeface="Times New Roman" panose="02020603050405020304" pitchFamily="18" charset="0"/>
                <a:cs typeface="Times New Roman" panose="02020603050405020304" pitchFamily="18" charset="0"/>
              </a:rPr>
              <a:t>). Mesajlar kısa ve net olmalı. Haftada bir kez kısa online toplantı yapılmalı, görevler ve sıradaki işler konuşulmalı. Tartışma yerine çözüm odaklı olunmalı, herkes fikirlerini açıkça ifade edebilmeli. Fikirler küçümsenmemeli, herkes kendini değerli hissetmeli.</a:t>
            </a:r>
          </a:p>
          <a:p>
            <a:pPr>
              <a:lnSpc>
                <a:spcPct val="130000"/>
              </a:lnSpc>
              <a:spcBef>
                <a:spcPts val="200"/>
              </a:spcBef>
            </a:pPr>
            <a:r>
              <a:rPr lang="tr-TR" sz="1400" b="1" dirty="0">
                <a:latin typeface="Times New Roman" panose="02020603050405020304" pitchFamily="18" charset="0"/>
                <a:cs typeface="Times New Roman" panose="02020603050405020304" pitchFamily="18" charset="0"/>
              </a:rPr>
              <a:t>Görev Dağılımı Nedir?</a:t>
            </a: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Ekipte yapılacak işlerin kişiler arasında paylaşılmasıdır. Herkesin “Benim görevim bu” diyebileceği bir sorumluluğu olmalıdır. Bu sayede işler düzenli ilerler.</a:t>
            </a:r>
            <a:br>
              <a:rPr lang="tr-TR" sz="1400" dirty="0">
                <a:latin typeface="Times New Roman" panose="02020603050405020304" pitchFamily="18" charset="0"/>
                <a:cs typeface="Times New Roman" panose="02020603050405020304" pitchFamily="18" charset="0"/>
              </a:rPr>
            </a:br>
            <a:endParaRPr lang="tr-TR" sz="1400" dirty="0">
              <a:latin typeface="Times New Roman" panose="02020603050405020304" pitchFamily="18" charset="0"/>
              <a:cs typeface="Times New Roman" panose="02020603050405020304" pitchFamily="18" charset="0"/>
            </a:endParaRPr>
          </a:p>
        </p:txBody>
      </p:sp>
      <p:pic>
        <p:nvPicPr>
          <p:cNvPr id="5" name="Picture 4" descr="Her birinin bileklerini ve bir Circle formu için birbirine bağlı olan eller">
            <a:extLst>
              <a:ext uri="{FF2B5EF4-FFF2-40B4-BE49-F238E27FC236}">
                <a16:creationId xmlns:a16="http://schemas.microsoft.com/office/drawing/2014/main" id="{D5961A2B-0B87-93EC-C51F-8F73A75B8295}"/>
              </a:ext>
            </a:extLst>
          </p:cNvPr>
          <p:cNvPicPr>
            <a:picLocks noChangeAspect="1"/>
          </p:cNvPicPr>
          <p:nvPr/>
        </p:nvPicPr>
        <p:blipFill>
          <a:blip r:embed="rId2"/>
          <a:srcRect l="27062" r="28453" b="-3"/>
          <a:stretch>
            <a:fillRect/>
          </a:stretch>
        </p:blipFill>
        <p:spPr>
          <a:xfrm>
            <a:off x="4572000" y="1"/>
            <a:ext cx="4577118" cy="6858000"/>
          </a:xfrm>
          <a:prstGeom prst="rect">
            <a:avLst/>
          </a:prstGeom>
        </p:spPr>
      </p:pic>
    </p:spTree>
    <p:extLst>
      <p:ext uri="{BB962C8B-B14F-4D97-AF65-F5344CB8AC3E}">
        <p14:creationId xmlns:p14="http://schemas.microsoft.com/office/powerpoint/2010/main" val="334693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1867</Words>
  <Application>Microsoft Office PowerPoint</Application>
  <PresentationFormat>On-screen Show (4:3)</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Arial,Sans-Serif</vt:lpstr>
      <vt:lpstr>Calibri</vt:lpstr>
      <vt:lpstr>Times New Roman</vt:lpstr>
      <vt:lpstr>Office Theme</vt:lpstr>
      <vt:lpstr>Modül 7:  İnsan Kaynakları ve Ekip Yönetimi</vt:lpstr>
      <vt:lpstr>Gönüllü ve Çalışan Ekip Oluşturma</vt:lpstr>
      <vt:lpstr>Gönüllü ve Çalışan Ekip Oluşturma</vt:lpstr>
      <vt:lpstr>Gönüllü ve Çalışan Ekip Oluşturma</vt:lpstr>
      <vt:lpstr>Gönüllü ve Çalışan Ekip Oluşturma</vt:lpstr>
      <vt:lpstr>Gönüllü ve Çalışan Ekip Oluşturma</vt:lpstr>
      <vt:lpstr>Gönüllü ve Çalışan Ekip Oluşturma</vt:lpstr>
      <vt:lpstr>Gönüllü ve Çalışan Ekip Oluşturma</vt:lpstr>
      <vt:lpstr>Ekip İçi İletişim ve Görev Dağılımı</vt:lpstr>
      <vt:lpstr>Ekip İçi İletişim ve Görev Dağılımı</vt:lpstr>
      <vt:lpstr>Liderlik Stilleri ve Motivasyon</vt:lpstr>
      <vt:lpstr>Liderlik Stilleri ve Motivasyon</vt:lpstr>
      <vt:lpstr>Liderlik Stilleri ve Motivasyon</vt:lpstr>
      <vt:lpstr>Liderlik Stilleri ve Motivasyon</vt:lpstr>
      <vt:lpstr>Liderlik Stilleri ve Motivasyon</vt:lpstr>
      <vt:lpstr>Grup Simülasyonu: Kendi Girişim Ekip Yapını Oluştur</vt:lpstr>
      <vt:lpstr>Grup Simülasyonu: Kendi Girişim Ekip Yapını Oluştur</vt:lpstr>
      <vt:lpstr>Grup Simülasyonu: Kendi Girişim Ekip Yapını Oluştur</vt:lpstr>
      <vt:lpstr>Grup Simülasyonu: Kendi Girişim Ekip Yapını Oluştur</vt:lpstr>
      <vt:lpstr>Grup Simülasyonu: Kendi Girişim Ekip Yapını Oluştur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Modül 7: İnsan Kaynakları ve Ekip Yönetimi</dc:title>
  <dc:subject/>
  <dc:creator/>
  <cp:keywords/>
  <dc:description>generated using python-pptx</dc:description>
  <cp:lastModifiedBy>Mustafa Yaşar Soydaş</cp:lastModifiedBy>
  <cp:revision>87</cp:revision>
  <dcterms:created xsi:type="dcterms:W3CDTF">2013-01-27T09:14:16Z</dcterms:created>
  <dcterms:modified xsi:type="dcterms:W3CDTF">2025-07-30T20:54:37Z</dcterms:modified>
  <cp:category/>
</cp:coreProperties>
</file>