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1" r:id="rId5"/>
    <p:sldId id="262" r:id="rId6"/>
    <p:sldId id="292" r:id="rId7"/>
    <p:sldId id="293" r:id="rId8"/>
    <p:sldId id="294" r:id="rId9"/>
    <p:sldId id="295" r:id="rId10"/>
    <p:sldId id="291" r:id="rId11"/>
    <p:sldId id="300" r:id="rId12"/>
    <p:sldId id="301" r:id="rId13"/>
    <p:sldId id="302" r:id="rId14"/>
    <p:sldId id="303" r:id="rId15"/>
    <p:sldId id="304" r:id="rId16"/>
    <p:sldId id="305" r:id="rId17"/>
    <p:sldId id="306" r:id="rId18"/>
    <p:sldId id="296" r:id="rId19"/>
    <p:sldId id="299" r:id="rId20"/>
    <p:sldId id="297" r:id="rId21"/>
    <p:sldId id="310" r:id="rId22"/>
    <p:sldId id="318" r:id="rId23"/>
    <p:sldId id="263" r:id="rId24"/>
    <p:sldId id="311" r:id="rId25"/>
    <p:sldId id="312" r:id="rId26"/>
    <p:sldId id="313" r:id="rId27"/>
    <p:sldId id="315" r:id="rId28"/>
    <p:sldId id="316" r:id="rId29"/>
    <p:sldId id="319" r:id="rId30"/>
    <p:sldId id="339" r:id="rId31"/>
    <p:sldId id="338" r:id="rId32"/>
    <p:sldId id="337" r:id="rId33"/>
    <p:sldId id="336" r:id="rId34"/>
    <p:sldId id="335" r:id="rId35"/>
    <p:sldId id="334" r:id="rId36"/>
    <p:sldId id="333" r:id="rId37"/>
    <p:sldId id="332" r:id="rId38"/>
    <p:sldId id="331" r:id="rId39"/>
    <p:sldId id="330" r:id="rId40"/>
    <p:sldId id="329" r:id="rId41"/>
    <p:sldId id="328" r:id="rId42"/>
    <p:sldId id="327" r:id="rId43"/>
    <p:sldId id="326" r:id="rId44"/>
    <p:sldId id="325" r:id="rId45"/>
    <p:sldId id="324" r:id="rId46"/>
    <p:sldId id="323" r:id="rId47"/>
    <p:sldId id="322" r:id="rId48"/>
    <p:sldId id="321" r:id="rId49"/>
    <p:sldId id="317" r:id="rId50"/>
    <p:sldId id="289"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92" autoAdjust="0"/>
    <p:restoredTop sz="94434" autoAdjust="0"/>
  </p:normalViewPr>
  <p:slideViewPr>
    <p:cSldViewPr>
      <p:cViewPr varScale="1">
        <p:scale>
          <a:sx n="69" d="100"/>
          <a:sy n="69" d="100"/>
        </p:scale>
        <p:origin x="-13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 name="Dikdörtgen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620580263"/>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612648" y="1600200"/>
            <a:ext cx="8153400" cy="452628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latin typeface="+mn-lt"/>
                <a:cs typeface="+mn-cs"/>
              </a:defRPr>
            </a:lvl1pPr>
          </a:lstStyle>
          <a:p>
            <a:pPr>
              <a:defRPr/>
            </a:pPr>
            <a:fld id="{E9F04C2E-620B-4472-810F-61E6ACB568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xmlns="" val="2453980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Dikey Başlık 1"/>
          <p:cNvSpPr>
            <a:spLocks noGrp="1"/>
          </p:cNvSpPr>
          <p:nvPr>
            <p:ph type="title" orient="vert"/>
          </p:nvPr>
        </p:nvSpPr>
        <p:spPr>
          <a:xfrm>
            <a:off x="6553200" y="609600"/>
            <a:ext cx="2057400" cy="5516563"/>
          </a:xfrm>
          <a:prstGeom prst="rect">
            <a:avLst/>
          </a:prstGeo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0"/>
            <a:ext cx="5562600" cy="5516564"/>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Altbilgi Yer Tutucusu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9" name="Slayt Numarası Yer Tutucusu 5"/>
          <p:cNvSpPr>
            <a:spLocks noGrp="1"/>
          </p:cNvSpPr>
          <p:nvPr>
            <p:ph type="sldNum" sz="quarter" idx="12"/>
          </p:nvPr>
        </p:nvSpPr>
        <p:spPr>
          <a:xfrm rot="5400000">
            <a:off x="5989638" y="144462"/>
            <a:ext cx="533400" cy="244475"/>
          </a:xfrm>
          <a:prstGeom prst="rect">
            <a:avLst/>
          </a:prstGeom>
        </p:spPr>
        <p:txBody>
          <a:bodyPr/>
          <a:lstStyle>
            <a:lvl1pPr fontAlgn="auto">
              <a:spcBef>
                <a:spcPts val="0"/>
              </a:spcBef>
              <a:spcAft>
                <a:spcPts val="0"/>
              </a:spcAft>
              <a:defRPr>
                <a:latin typeface="+mn-lt"/>
                <a:cs typeface="+mn-cs"/>
              </a:defRPr>
            </a:lvl1pPr>
          </a:lstStyle>
          <a:p>
            <a:pPr>
              <a:defRPr/>
            </a:pPr>
            <a:fld id="{653F044D-4890-4326-BFEB-EF97AA31096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xmlns="" val="1953405866"/>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2D8448-C080-4FE7-85E6-E4631A626E08}" type="datetimeFigureOut">
              <a:rPr lang="tr-TR">
                <a:solidFill>
                  <a:srgbClr val="FFFFFF"/>
                </a:solidFill>
              </a:rPr>
              <a:pPr>
                <a:defRPr/>
              </a:pPr>
              <a:t>12.02.2020</a:t>
            </a:fld>
            <a:endParaRPr lang="tr-TR">
              <a:solidFill>
                <a:srgbClr val="FFFFFF"/>
              </a:solidFill>
            </a:endParaRPr>
          </a:p>
        </p:txBody>
      </p:sp>
      <p:sp>
        <p:nvSpPr>
          <p:cNvPr id="5" name="18 Altbilgi Yer Tutucusu"/>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FFFFFF"/>
              </a:solidFill>
            </a:endParaRPr>
          </a:p>
        </p:txBody>
      </p:sp>
      <p:sp>
        <p:nvSpPr>
          <p:cNvPr id="6" name="26 Slayt Numarası Yer Tutucusu"/>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848A357F-81A8-4B93-AA11-F2AAE2EEA85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xmlns="" val="3406712527"/>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a:prstGeom prst="rect">
            <a:avLst/>
          </a:prstGeom>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12648" y="1600200"/>
            <a:ext cx="8153400" cy="44958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D08075FD-9B3D-452A-88A1-656AE250F4DD}" type="slidenum">
              <a:rPr lang="tr-TR"/>
              <a:pPr>
                <a:defRPr/>
              </a:pPr>
              <a:t>‹#›</a:t>
            </a:fld>
            <a:endParaRPr lang="tr-TR"/>
          </a:p>
        </p:txBody>
      </p:sp>
    </p:spTree>
    <p:extLst>
      <p:ext uri="{BB962C8B-B14F-4D97-AF65-F5344CB8AC3E}">
        <p14:creationId xmlns:p14="http://schemas.microsoft.com/office/powerpoint/2010/main" xmlns="" val="39351258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Metin Yer Tutucusu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2"/>
          <p:cNvSpPr>
            <a:spLocks noGrp="1"/>
          </p:cNvSpPr>
          <p:nvPr>
            <p:ph type="sldNum" sz="quarter" idx="11"/>
          </p:nvPr>
        </p:nvSpPr>
        <p:spPr>
          <a:xfrm>
            <a:off x="0" y="1752600"/>
            <a:ext cx="1295400" cy="701675"/>
          </a:xfrm>
          <a:prstGeom prst="rect">
            <a:avLst/>
          </a:prstGeom>
        </p:spPr>
        <p:txBody>
          <a:bodyPr>
            <a:noAutofit/>
          </a:bodyPr>
          <a:lstStyle>
            <a:lvl1pPr fontAlgn="auto">
              <a:spcBef>
                <a:spcPts val="0"/>
              </a:spcBef>
              <a:spcAft>
                <a:spcPts val="0"/>
              </a:spcAft>
              <a:defRPr sz="2400">
                <a:solidFill>
                  <a:srgbClr val="FFFFFF"/>
                </a:solidFill>
                <a:latin typeface="+mn-lt"/>
                <a:cs typeface="+mn-cs"/>
              </a:defRPr>
            </a:lvl1pPr>
          </a:lstStyle>
          <a:p>
            <a:pPr>
              <a:defRPr/>
            </a:pPr>
            <a:fld id="{07EEA589-3AD4-423B-9301-9EFF7FA35FF1}"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412447795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9"/>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37E76F50-424A-457B-BB87-D5C790129534}" type="slidenum">
              <a:rPr lang="tr-TR">
                <a:solidFill>
                  <a:srgbClr val="000000"/>
                </a:solidFill>
              </a:rPr>
              <a:pPr>
                <a:defRPr/>
              </a:pPr>
              <a:t>‹#›</a:t>
            </a:fld>
            <a:endParaRPr lang="tr-TR">
              <a:solidFill>
                <a:srgbClr val="000000"/>
              </a:solidFill>
            </a:endParaRPr>
          </a:p>
        </p:txBody>
      </p:sp>
      <p:sp>
        <p:nvSpPr>
          <p:cNvPr id="7" name="Altbilgi Yer Tutucusu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19506616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a:prstGeom prst="rect">
            <a:avLst/>
          </a:prstGeom>
        </p:spPr>
        <p:txBody>
          <a:bodyPr anchor="ct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1"/>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B9F02F78-D6C4-47F7-B9E9-79FE330BB5CC}" type="slidenum">
              <a:rPr lang="tr-TR">
                <a:solidFill>
                  <a:srgbClr val="000000"/>
                </a:solidFill>
              </a:rPr>
              <a:pPr>
                <a:defRPr/>
              </a:pPr>
              <a:t>‹#›</a:t>
            </a:fld>
            <a:endParaRPr lang="tr-TR">
              <a:solidFill>
                <a:srgbClr val="000000"/>
              </a:solidFill>
            </a:endParaRPr>
          </a:p>
        </p:txBody>
      </p:sp>
      <p:sp>
        <p:nvSpPr>
          <p:cNvPr id="9" name="Altbilgi Yer Tutucusu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1481266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Veri Yer Tutucusu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Altbilgi Yer Tutucusu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Slayt Numarası Yer Tutucusu 4"/>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11D09B7E-B9B2-466D-AF14-12D405B7396E}" type="slidenum">
              <a:rPr lang="tr-TR"/>
              <a:pPr>
                <a:defRPr/>
              </a:pPr>
              <a:t>‹#›</a:t>
            </a:fld>
            <a:endParaRPr lang="tr-TR"/>
          </a:p>
        </p:txBody>
      </p:sp>
    </p:spTree>
    <p:extLst>
      <p:ext uri="{BB962C8B-B14F-4D97-AF65-F5344CB8AC3E}">
        <p14:creationId xmlns:p14="http://schemas.microsoft.com/office/powerpoint/2010/main" xmlns="" val="3234463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3" name="Altbilgi Yer Tutucusu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Slayt Numarası Yer Tutucusu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F7265EFA-0FD0-4B62-A09D-2FD41CC2013A}" type="slidenum">
              <a:rPr lang="tr-TR">
                <a:solidFill>
                  <a:srgbClr val="D1282E"/>
                </a:solidFill>
              </a:rPr>
              <a:pPr>
                <a:defRPr/>
              </a:pPr>
              <a:t>‹#›</a:t>
            </a:fld>
            <a:endParaRPr lang="tr-TR">
              <a:solidFill>
                <a:srgbClr val="D1282E"/>
              </a:solidFill>
            </a:endParaRPr>
          </a:p>
        </p:txBody>
      </p:sp>
    </p:spTree>
    <p:extLst>
      <p:ext uri="{BB962C8B-B14F-4D97-AF65-F5344CB8AC3E}">
        <p14:creationId xmlns:p14="http://schemas.microsoft.com/office/powerpoint/2010/main" xmlns="" val="21214317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Altbilgi Yer Tutucusu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7" name="Slayt Numarası Yer Tutucusu 6"/>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98BDDC56-2376-4834-9E19-AC297AE5E5B9}" type="slidenum">
              <a:rPr lang="tr-TR"/>
              <a:pPr>
                <a:defRPr/>
              </a:pPr>
              <a:t>‹#›</a:t>
            </a:fld>
            <a:endParaRPr lang="tr-TR"/>
          </a:p>
        </p:txBody>
      </p:sp>
    </p:spTree>
    <p:extLst>
      <p:ext uri="{BB962C8B-B14F-4D97-AF65-F5344CB8AC3E}">
        <p14:creationId xmlns:p14="http://schemas.microsoft.com/office/powerpoint/2010/main" xmlns="" val="447927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4" name="Metin Yer Tutucusu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10" name="Slayt Numarası Yer Tutucusu 12"/>
          <p:cNvSpPr>
            <a:spLocks noGrp="1"/>
          </p:cNvSpPr>
          <p:nvPr>
            <p:ph type="sldNum" sz="quarter" idx="11"/>
          </p:nvPr>
        </p:nvSpPr>
        <p:spPr>
          <a:xfrm>
            <a:off x="0" y="4667250"/>
            <a:ext cx="1447800" cy="663575"/>
          </a:xfrm>
          <a:prstGeom prst="rect">
            <a:avLst/>
          </a:prstGeom>
        </p:spPr>
        <p:txBody>
          <a:bodyPr rtlCol="0"/>
          <a:lstStyle>
            <a:lvl1pPr fontAlgn="auto">
              <a:spcBef>
                <a:spcPts val="0"/>
              </a:spcBef>
              <a:spcAft>
                <a:spcPts val="0"/>
              </a:spcAft>
              <a:defRPr sz="2800">
                <a:latin typeface="+mn-lt"/>
                <a:cs typeface="+mn-cs"/>
              </a:defRPr>
            </a:lvl1pPr>
          </a:lstStyle>
          <a:p>
            <a:pPr>
              <a:defRPr/>
            </a:pPr>
            <a:fld id="{51B5138E-5664-4CA0-A784-6DE795509B71}" type="slidenum">
              <a:rPr lang="tr-TR">
                <a:solidFill>
                  <a:srgbClr val="000000"/>
                </a:solidFill>
              </a:rPr>
              <a:pPr>
                <a:defRPr/>
              </a:pPr>
              <a:t>‹#›</a:t>
            </a:fld>
            <a:endParaRPr lang="tr-TR">
              <a:solidFill>
                <a:srgbClr val="000000"/>
              </a:solidFill>
            </a:endParaRPr>
          </a:p>
        </p:txBody>
      </p:sp>
      <p:sp>
        <p:nvSpPr>
          <p:cNvPr id="11" name="Altbilgi Yer Tutucusu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xmlns="" val="3172435756"/>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xmlns="" val="1486931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KURUM RİSK TABANLI ÖDENEK GİRİŞİ KILAVUZU</a:t>
            </a:r>
          </a:p>
          <a:p>
            <a:pPr algn="ctr" eaLnBrk="1" hangingPunct="1">
              <a:spcBef>
                <a:spcPct val="0"/>
              </a:spcBef>
              <a:buFontTx/>
              <a:buNone/>
            </a:pPr>
            <a:endParaRPr lang="tr-TR" altLang="tr-TR" sz="4000" b="1" dirty="0" smtClean="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r>
              <a:rPr lang="tr-TR" altLang="tr-TR" sz="2000" b="1" dirty="0" smtClean="0">
                <a:latin typeface="Times New Roman" panose="02020603050405020304" pitchFamily="18" charset="0"/>
                <a:cs typeface="Tahoma" panose="020B0604030504040204" pitchFamily="34" charset="0"/>
              </a:rPr>
              <a:t> 2018</a:t>
            </a:r>
            <a:endParaRPr lang="tr-TR" altLang="tr-TR" sz="2000" b="1" dirty="0">
              <a:latin typeface="Times New Roman" panose="02020603050405020304" pitchFamily="18" charset="0"/>
              <a:cs typeface="Tahoma" panose="020B0604030504040204" pitchFamily="34" charset="0"/>
            </a:endParaRPr>
          </a:p>
        </p:txBody>
      </p:sp>
      <p:sp>
        <p:nvSpPr>
          <p:cNvPr id="5" name="Text Box 3"/>
          <p:cNvSpPr txBox="1">
            <a:spLocks noChangeArrowheads="1"/>
          </p:cNvSpPr>
          <p:nvPr/>
        </p:nvSpPr>
        <p:spPr bwMode="auto">
          <a:xfrm>
            <a:off x="2502029" y="5013176"/>
            <a:ext cx="4284403" cy="646331"/>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Sercan YAĞCI</a:t>
            </a:r>
            <a:endParaRPr lang="tr-TR" altLang="tr-TR" b="1" kern="0" dirty="0">
              <a:latin typeface="Times New Roman" panose="02020603050405020304" pitchFamily="18" charset="0"/>
              <a:cs typeface="Times New Roman" panose="02020603050405020304" pitchFamily="18" charset="0"/>
            </a:endParaRPr>
          </a:p>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PENDİK </a:t>
            </a:r>
            <a:r>
              <a:rPr lang="tr-TR" altLang="tr-TR" b="1" kern="0" dirty="0">
                <a:latin typeface="Times New Roman" panose="02020603050405020304" pitchFamily="18" charset="0"/>
                <a:cs typeface="Times New Roman" panose="02020603050405020304" pitchFamily="18" charset="0"/>
              </a:rPr>
              <a:t>İSG Büro Yöneticisi</a:t>
            </a:r>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9996" y="459601"/>
            <a:ext cx="1895740" cy="1905266"/>
          </a:xfrm>
          <a:prstGeom prst="rect">
            <a:avLst/>
          </a:prstGeom>
        </p:spPr>
      </p:pic>
    </p:spTree>
    <p:extLst>
      <p:ext uri="{BB962C8B-B14F-4D97-AF65-F5344CB8AC3E}">
        <p14:creationId xmlns:p14="http://schemas.microsoft.com/office/powerpoint/2010/main" xmlns="" val="7459530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3877" y="2444654"/>
            <a:ext cx="1296144" cy="1296144"/>
          </a:xfrm>
          <a:prstGeom prst="rect">
            <a:avLst/>
          </a:prstGeom>
        </p:spPr>
      </p:pic>
      <p:sp>
        <p:nvSpPr>
          <p:cNvPr id="12" name="Metin kutusu 11"/>
          <p:cNvSpPr txBox="1"/>
          <p:nvPr/>
        </p:nvSpPr>
        <p:spPr>
          <a:xfrm>
            <a:off x="629362" y="3972357"/>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729342" y="2192034"/>
            <a:ext cx="5205586"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err="1" smtClean="0">
                <a:solidFill>
                  <a:schemeClr val="tx1"/>
                </a:solidFill>
                <a:latin typeface="Times New Roman" pitchFamily="18" charset="0"/>
                <a:cs typeface="Times New Roman" pitchFamily="18" charset="0"/>
              </a:rPr>
              <a:t>Termin</a:t>
            </a:r>
            <a:r>
              <a:rPr lang="tr-TR" altLang="tr-TR" b="1" kern="0" dirty="0" smtClean="0">
                <a:solidFill>
                  <a:schemeClr val="tx1"/>
                </a:solidFill>
                <a:latin typeface="Times New Roman" pitchFamily="18" charset="0"/>
                <a:cs typeface="Times New Roman" pitchFamily="18" charset="0"/>
              </a:rPr>
              <a:t> süresi</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risk </a:t>
            </a:r>
            <a:r>
              <a:rPr lang="tr-TR" altLang="tr-TR" b="1" kern="0" dirty="0" smtClean="0">
                <a:solidFill>
                  <a:schemeClr val="tx1"/>
                </a:solidFill>
                <a:latin typeface="Times New Roman" pitchFamily="18" charset="0"/>
                <a:cs typeface="Times New Roman" pitchFamily="18" charset="0"/>
              </a:rPr>
              <a:t>skorları</a:t>
            </a:r>
            <a:r>
              <a:rPr lang="tr-TR" altLang="tr-TR" kern="0" dirty="0" smtClean="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risk </a:t>
            </a:r>
            <a:r>
              <a:rPr lang="tr-TR" altLang="tr-TR" b="1" kern="0" dirty="0">
                <a:solidFill>
                  <a:schemeClr val="tx1"/>
                </a:solidFill>
                <a:latin typeface="Times New Roman" pitchFamily="18" charset="0"/>
                <a:cs typeface="Times New Roman" pitchFamily="18" charset="0"/>
              </a:rPr>
              <a:t>sorumlu </a:t>
            </a:r>
            <a:r>
              <a:rPr lang="tr-TR" altLang="tr-TR" b="1" kern="0" dirty="0" smtClean="0">
                <a:solidFill>
                  <a:schemeClr val="tx1"/>
                </a:solidFill>
                <a:latin typeface="Times New Roman" pitchFamily="18" charset="0"/>
                <a:cs typeface="Times New Roman" pitchFamily="18" charset="0"/>
              </a:rPr>
              <a:t>kişileri </a:t>
            </a:r>
            <a:r>
              <a:rPr lang="tr-TR" altLang="tr-TR" kern="0" dirty="0" smtClean="0">
                <a:solidFill>
                  <a:schemeClr val="tx1"/>
                </a:solidFill>
                <a:latin typeface="Times New Roman" pitchFamily="18" charset="0"/>
                <a:cs typeface="Times New Roman" pitchFamily="18" charset="0"/>
              </a:rPr>
              <a:t>güncel tutulacak.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Riske bağlı talep edilen </a:t>
            </a:r>
            <a:r>
              <a:rPr lang="tr-TR" altLang="tr-TR" kern="0" dirty="0">
                <a:solidFill>
                  <a:schemeClr val="tx1"/>
                </a:solidFill>
                <a:latin typeface="Times New Roman" pitchFamily="18" charset="0"/>
                <a:cs typeface="Times New Roman" pitchFamily="18" charset="0"/>
              </a:rPr>
              <a:t>ödeneğin maliyet analizinin </a:t>
            </a:r>
            <a:r>
              <a:rPr lang="tr-TR" altLang="tr-TR" b="1" kern="0" dirty="0">
                <a:solidFill>
                  <a:schemeClr val="tx1"/>
                </a:solidFill>
                <a:latin typeface="Times New Roman" pitchFamily="18" charset="0"/>
                <a:cs typeface="Times New Roman" pitchFamily="18" charset="0"/>
              </a:rPr>
              <a:t>piyasa fiyat araştırmasına göre </a:t>
            </a:r>
            <a:r>
              <a:rPr lang="tr-TR" altLang="tr-TR" b="1" kern="0" dirty="0" smtClean="0">
                <a:solidFill>
                  <a:schemeClr val="tx1"/>
                </a:solidFill>
                <a:latin typeface="Times New Roman" pitchFamily="18" charset="0"/>
                <a:cs typeface="Times New Roman" pitchFamily="18" charset="0"/>
              </a:rPr>
              <a:t>belirlenecek.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kodlara </a:t>
            </a:r>
            <a:r>
              <a:rPr lang="tr-TR" altLang="tr-TR" b="1" kern="0" dirty="0">
                <a:solidFill>
                  <a:schemeClr val="tx1"/>
                </a:solidFill>
                <a:latin typeface="Times New Roman" pitchFamily="18" charset="0"/>
                <a:cs typeface="Times New Roman" pitchFamily="18" charset="0"/>
              </a:rPr>
              <a:t>uygun </a:t>
            </a:r>
            <a:r>
              <a:rPr lang="tr-TR" altLang="tr-TR" kern="0" dirty="0">
                <a:solidFill>
                  <a:schemeClr val="tx1"/>
                </a:solidFill>
                <a:latin typeface="Times New Roman" pitchFamily="18" charset="0"/>
                <a:cs typeface="Times New Roman" pitchFamily="18" charset="0"/>
              </a:rPr>
              <a:t>ödenek </a:t>
            </a:r>
            <a:r>
              <a:rPr lang="tr-TR" altLang="tr-TR" kern="0" dirty="0" smtClean="0">
                <a:solidFill>
                  <a:schemeClr val="tx1"/>
                </a:solidFill>
                <a:latin typeface="Times New Roman" pitchFamily="18" charset="0"/>
                <a:cs typeface="Times New Roman" pitchFamily="18" charset="0"/>
              </a:rPr>
              <a:t>talepleri yapılacak.</a:t>
            </a:r>
            <a:endParaRPr lang="tr-TR" altLang="tr-TR" b="1" kern="0" dirty="0" smtClean="0">
              <a:solidFill>
                <a:schemeClr val="tx1"/>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Telafisi mümkün </a:t>
            </a:r>
            <a:r>
              <a:rPr lang="tr-TR" altLang="tr-TR" b="1" kern="0" dirty="0">
                <a:solidFill>
                  <a:schemeClr val="tx1"/>
                </a:solidFill>
                <a:latin typeface="Times New Roman" pitchFamily="18" charset="0"/>
                <a:cs typeface="Times New Roman" pitchFamily="18" charset="0"/>
              </a:rPr>
              <a:t>olmayan hususlarla karşılaşılmaması</a:t>
            </a:r>
            <a:r>
              <a:rPr lang="tr-TR" altLang="tr-TR" kern="0" dirty="0">
                <a:solidFill>
                  <a:schemeClr val="tx1"/>
                </a:solidFill>
                <a:latin typeface="Times New Roman" pitchFamily="18" charset="0"/>
                <a:cs typeface="Times New Roman" pitchFamily="18" charset="0"/>
              </a:rPr>
              <a:t> ve </a:t>
            </a:r>
            <a:r>
              <a:rPr lang="tr-TR" altLang="tr-TR" b="1" kern="0" dirty="0">
                <a:solidFill>
                  <a:schemeClr val="tx1"/>
                </a:solidFill>
                <a:latin typeface="Times New Roman" pitchFamily="18" charset="0"/>
                <a:cs typeface="Times New Roman" pitchFamily="18" charset="0"/>
              </a:rPr>
              <a:t>kamu zararı </a:t>
            </a:r>
            <a:r>
              <a:rPr lang="tr-TR" altLang="tr-TR" b="1" kern="0" dirty="0" smtClean="0">
                <a:solidFill>
                  <a:schemeClr val="tx1"/>
                </a:solidFill>
                <a:latin typeface="Times New Roman" pitchFamily="18" charset="0"/>
                <a:cs typeface="Times New Roman" pitchFamily="18" charset="0"/>
              </a:rPr>
              <a:t>oluşturulmayacak.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Yıl içinde </a:t>
            </a:r>
            <a:r>
              <a:rPr lang="tr-TR" altLang="tr-TR" b="1" kern="0" dirty="0">
                <a:solidFill>
                  <a:schemeClr val="tx1"/>
                </a:solidFill>
                <a:latin typeface="Times New Roman" pitchFamily="18" charset="0"/>
                <a:cs typeface="Times New Roman" pitchFamily="18" charset="0"/>
              </a:rPr>
              <a:t>girilmiş ödenek ihtiyacı </a:t>
            </a:r>
            <a:r>
              <a:rPr lang="tr-TR" altLang="tr-TR" b="1" kern="0" dirty="0" smtClean="0">
                <a:solidFill>
                  <a:schemeClr val="tx1"/>
                </a:solidFill>
                <a:latin typeface="Times New Roman" pitchFamily="18" charset="0"/>
                <a:cs typeface="Times New Roman" pitchFamily="18" charset="0"/>
              </a:rPr>
              <a:t>verileri </a:t>
            </a:r>
            <a:r>
              <a:rPr lang="tr-TR" altLang="tr-TR" b="1" kern="0" dirty="0">
                <a:solidFill>
                  <a:schemeClr val="tx1"/>
                </a:solidFill>
                <a:latin typeface="Times New Roman" pitchFamily="18" charset="0"/>
                <a:cs typeface="Times New Roman" pitchFamily="18" charset="0"/>
              </a:rPr>
              <a:t>takip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ciddi ve yakın bir tehlike durumunda, İlçe İSG Büro Yöneticisine bildirim </a:t>
            </a:r>
            <a:r>
              <a:rPr lang="tr-TR" altLang="tr-TR" kern="0" dirty="0" smtClean="0">
                <a:solidFill>
                  <a:schemeClr val="tx1"/>
                </a:solidFill>
                <a:latin typeface="Times New Roman" pitchFamily="18" charset="0"/>
                <a:cs typeface="Times New Roman" pitchFamily="18" charset="0"/>
              </a:rPr>
              <a:t>yapılacak</a:t>
            </a:r>
            <a:r>
              <a:rPr lang="tr-TR" altLang="tr-TR" kern="0" dirty="0" smtClean="0">
                <a:solidFill>
                  <a:srgbClr val="FF0000"/>
                </a:solidFill>
                <a:latin typeface="Times New Roman" pitchFamily="18" charset="0"/>
                <a:cs typeface="Times New Roman" pitchFamily="18" charset="0"/>
              </a:rPr>
              <a:t>.</a:t>
            </a:r>
            <a:endParaRPr lang="tr-TR" dirty="0"/>
          </a:p>
        </p:txBody>
      </p:sp>
    </p:spTree>
    <p:extLst>
      <p:ext uri="{BB962C8B-B14F-4D97-AF65-F5344CB8AC3E}">
        <p14:creationId xmlns:p14="http://schemas.microsoft.com/office/powerpoint/2010/main" xmlns="" val="3343714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xEl>
                                              <p:pRg st="0" end="0"/>
                                            </p:txEl>
                                          </p:spTgt>
                                        </p:tgtEl>
                                      </p:cBhvr>
                                    </p:animEffect>
                                    <p:set>
                                      <p:cBhvr>
                                        <p:cTn id="29" dur="1" fill="hold">
                                          <p:stCondLst>
                                            <p:cond delay="499"/>
                                          </p:stCondLst>
                                        </p:cTn>
                                        <p:tgtEl>
                                          <p:spTgt spid="14">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xEl>
                                              <p:pRg st="1" end="1"/>
                                            </p:txEl>
                                          </p:spTgt>
                                        </p:tgtEl>
                                      </p:cBhvr>
                                    </p:animEffect>
                                    <p:set>
                                      <p:cBhvr>
                                        <p:cTn id="32" dur="1" fill="hold">
                                          <p:stCondLst>
                                            <p:cond delay="499"/>
                                          </p:stCondLst>
                                        </p:cTn>
                                        <p:tgtEl>
                                          <p:spTgt spid="14">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xEl>
                                              <p:pRg st="2" end="2"/>
                                            </p:txEl>
                                          </p:spTgt>
                                        </p:tgtEl>
                                      </p:cBhvr>
                                    </p:animEffect>
                                    <p:set>
                                      <p:cBhvr>
                                        <p:cTn id="35" dur="1" fill="hold">
                                          <p:stCondLst>
                                            <p:cond delay="499"/>
                                          </p:stCondLst>
                                        </p:cTn>
                                        <p:tgtEl>
                                          <p:spTgt spid="14">
                                            <p:txEl>
                                              <p:pRg st="2" end="2"/>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xEl>
                                              <p:pRg st="3" end="3"/>
                                            </p:txEl>
                                          </p:spTgt>
                                        </p:tgtEl>
                                      </p:cBhvr>
                                    </p:animEffect>
                                    <p:set>
                                      <p:cBhvr>
                                        <p:cTn id="38" dur="1" fill="hold">
                                          <p:stCondLst>
                                            <p:cond delay="499"/>
                                          </p:stCondLst>
                                        </p:cTn>
                                        <p:tgtEl>
                                          <p:spTgt spid="14">
                                            <p:txEl>
                                              <p:pRg st="3" end="3"/>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
                                            <p:txEl>
                                              <p:pRg st="4" end="4"/>
                                            </p:txEl>
                                          </p:spTgt>
                                        </p:tgtEl>
                                      </p:cBhvr>
                                    </p:animEffect>
                                    <p:set>
                                      <p:cBhvr>
                                        <p:cTn id="41" dur="1" fill="hold">
                                          <p:stCondLst>
                                            <p:cond delay="499"/>
                                          </p:stCondLst>
                                        </p:cTn>
                                        <p:tgtEl>
                                          <p:spTgt spid="14">
                                            <p:txEl>
                                              <p:pRg st="4" end="4"/>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bg/>
                                          </p:spTgt>
                                        </p:tgtEl>
                                      </p:cBhvr>
                                    </p:animEffect>
                                    <p:set>
                                      <p:cBhvr>
                                        <p:cTn id="44" dur="1" fill="hold">
                                          <p:stCondLst>
                                            <p:cond delay="499"/>
                                          </p:stCondLst>
                                        </p:cTn>
                                        <p:tgtEl>
                                          <p:spTgt spid="14">
                                            <p:bg/>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142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15" name="Resim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07911" y="2098398"/>
            <a:ext cx="1974726" cy="1974726"/>
          </a:xfrm>
          <a:prstGeom prst="rect">
            <a:avLst/>
          </a:prstGeom>
        </p:spPr>
      </p:pic>
      <p:sp>
        <p:nvSpPr>
          <p:cNvPr id="16" name="Metin kutusu 15"/>
          <p:cNvSpPr txBox="1"/>
          <p:nvPr/>
        </p:nvSpPr>
        <p:spPr>
          <a:xfrm>
            <a:off x="6961685" y="4047996"/>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988189" y="2415537"/>
            <a:ext cx="520558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İlk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  </a:t>
            </a:r>
            <a:r>
              <a:rPr lang="tr-TR" altLang="tr-TR" b="1" kern="0" dirty="0">
                <a:solidFill>
                  <a:schemeClr val="tx1"/>
                </a:solidFill>
                <a:latin typeface="Times New Roman" pitchFamily="18" charset="0"/>
                <a:cs typeface="Times New Roman" pitchFamily="18" charset="0"/>
              </a:rPr>
              <a:t>İlçe İSG Büro Yöneticileri</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a:solidFill>
                  <a:schemeClr val="tx1"/>
                </a:solidFill>
                <a:latin typeface="Times New Roman" pitchFamily="18" charset="0"/>
                <a:cs typeface="Times New Roman" pitchFamily="18" charset="0"/>
              </a:rPr>
              <a:t>İSG açısından; </a:t>
            </a:r>
            <a:r>
              <a:rPr lang="tr-TR" altLang="tr-TR" b="1" kern="0" dirty="0">
                <a:solidFill>
                  <a:schemeClr val="tx1"/>
                </a:solidFill>
                <a:latin typeface="Times New Roman" pitchFamily="18" charset="0"/>
                <a:cs typeface="Times New Roman" pitchFamily="18" charset="0"/>
              </a:rPr>
              <a:t>inceleme, analiz etme, risk şiddet ve frekans değeri dikkate alınarak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a:t>
            </a:r>
            <a:r>
              <a:rPr lang="tr-TR" altLang="tr-TR" kern="0" dirty="0" smtClean="0">
                <a:solidFill>
                  <a:schemeClr val="tx1"/>
                </a:solidFill>
                <a:latin typeface="Times New Roman" pitchFamily="18" charset="0"/>
                <a:cs typeface="Times New Roman" pitchFamily="18" charset="0"/>
              </a:rPr>
              <a:t>işlemleri 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Gerekirse tehlikeli </a:t>
            </a:r>
            <a:r>
              <a:rPr lang="tr-TR" altLang="tr-TR" kern="0" dirty="0">
                <a:solidFill>
                  <a:schemeClr val="tx1"/>
                </a:solidFill>
                <a:latin typeface="Times New Roman" pitchFamily="18" charset="0"/>
                <a:cs typeface="Times New Roman" pitchFamily="18" charset="0"/>
              </a:rPr>
              <a:t>durumların </a:t>
            </a:r>
            <a:r>
              <a:rPr lang="tr-TR" altLang="tr-TR" b="1" kern="0" dirty="0">
                <a:solidFill>
                  <a:schemeClr val="tx1"/>
                </a:solidFill>
                <a:latin typeface="Times New Roman" pitchFamily="18" charset="0"/>
                <a:cs typeface="Times New Roman" pitchFamily="18" charset="0"/>
              </a:rPr>
              <a:t>yerinde teknik uzmanlarca </a:t>
            </a:r>
            <a:r>
              <a:rPr lang="tr-TR" altLang="tr-TR" b="1" kern="0" dirty="0" smtClean="0">
                <a:solidFill>
                  <a:schemeClr val="tx1"/>
                </a:solidFill>
                <a:latin typeface="Times New Roman" pitchFamily="18" charset="0"/>
                <a:cs typeface="Times New Roman" pitchFamily="18" charset="0"/>
              </a:rPr>
              <a:t>incelenerek </a:t>
            </a:r>
            <a:r>
              <a:rPr lang="tr-TR" altLang="tr-TR" b="1" kern="0" dirty="0">
                <a:latin typeface="Times New Roman" pitchFamily="18" charset="0"/>
                <a:cs typeface="Times New Roman" pitchFamily="18" charset="0"/>
              </a:rPr>
              <a:t>düzenlenen rapora göre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işlemleri yapılacak.</a:t>
            </a:r>
            <a:endParaRPr lang="tr-TR" altLang="tr-TR" kern="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7108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xEl>
                                              <p:pRg st="0" end="0"/>
                                            </p:txEl>
                                          </p:spTgt>
                                        </p:tgtEl>
                                      </p:cBhvr>
                                    </p:animEffect>
                                    <p:set>
                                      <p:cBhvr>
                                        <p:cTn id="23" dur="1" fill="hold">
                                          <p:stCondLst>
                                            <p:cond delay="499"/>
                                          </p:stCondLst>
                                        </p:cTn>
                                        <p:tgtEl>
                                          <p:spTgt spid="14">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4">
                                            <p:txEl>
                                              <p:pRg st="1" end="1"/>
                                            </p:txEl>
                                          </p:spTgt>
                                        </p:tgtEl>
                                      </p:cBhvr>
                                    </p:animEffect>
                                    <p:set>
                                      <p:cBhvr>
                                        <p:cTn id="26" dur="1" fill="hold">
                                          <p:stCondLst>
                                            <p:cond delay="499"/>
                                          </p:stCondLst>
                                        </p:cTn>
                                        <p:tgtEl>
                                          <p:spTgt spid="14">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4">
                                            <p:txEl>
                                              <p:pRg st="2" end="2"/>
                                            </p:txEl>
                                          </p:spTgt>
                                        </p:tgtEl>
                                      </p:cBhvr>
                                    </p:animEffect>
                                    <p:set>
                                      <p:cBhvr>
                                        <p:cTn id="29" dur="1" fill="hold">
                                          <p:stCondLst>
                                            <p:cond delay="499"/>
                                          </p:stCondLst>
                                        </p:cTn>
                                        <p:tgtEl>
                                          <p:spTgt spid="14">
                                            <p:txEl>
                                              <p:pRg st="2" end="2"/>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bg/>
                                          </p:spTgt>
                                        </p:tgtEl>
                                      </p:cBhvr>
                                    </p:animEffect>
                                    <p:set>
                                      <p:cBhvr>
                                        <p:cTn id="32" dur="1" fill="hold">
                                          <p:stCondLst>
                                            <p:cond delay="499"/>
                                          </p:stCondLst>
                                        </p:cTn>
                                        <p:tgtEl>
                                          <p:spTgt spid="14">
                                            <p:bg/>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P spid="14" grpI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6508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sp>
        <p:nvSpPr>
          <p:cNvPr id="14" name="Metin kutusu 13"/>
          <p:cNvSpPr txBox="1"/>
          <p:nvPr/>
        </p:nvSpPr>
        <p:spPr>
          <a:xfrm>
            <a:off x="2830204" y="2031556"/>
            <a:ext cx="5205586"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İkinci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a:t>
            </a:r>
            <a:r>
              <a:rPr lang="tr-TR" altLang="tr-TR" b="1" kern="0" dirty="0" smtClean="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İSGB Koordinatörleri </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kodların </a:t>
            </a:r>
            <a:r>
              <a:rPr lang="tr-TR" altLang="tr-TR" b="1" kern="0" dirty="0">
                <a:solidFill>
                  <a:schemeClr val="tx1"/>
                </a:solidFill>
                <a:latin typeface="Times New Roman" pitchFamily="18" charset="0"/>
                <a:cs typeface="Times New Roman" pitchFamily="18" charset="0"/>
              </a:rPr>
              <a:t>uygunluğu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ödenek miktarının ihtiyacın karşılanmasında piyasa koşullarının uygunluğu kontrol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Temel </a:t>
            </a:r>
            <a:r>
              <a:rPr lang="tr-TR" altLang="tr-TR" b="1" kern="0" dirty="0">
                <a:solidFill>
                  <a:schemeClr val="tx1"/>
                </a:solidFill>
                <a:latin typeface="Times New Roman" pitchFamily="18" charset="0"/>
                <a:cs typeface="Times New Roman" pitchFamily="18" charset="0"/>
              </a:rPr>
              <a:t>Eğitim Genel Müdürlüğüne bağlı </a:t>
            </a:r>
            <a:r>
              <a:rPr lang="tr-TR" altLang="tr-TR" b="1" kern="0" dirty="0" smtClean="0">
                <a:solidFill>
                  <a:schemeClr val="tx1"/>
                </a:solidFill>
                <a:latin typeface="Times New Roman" pitchFamily="18" charset="0"/>
                <a:cs typeface="Times New Roman" pitchFamily="18" charset="0"/>
              </a:rPr>
              <a:t>okullarının talepleri; </a:t>
            </a:r>
            <a:r>
              <a:rPr lang="tr-TR" altLang="tr-TR" kern="0" dirty="0">
                <a:solidFill>
                  <a:schemeClr val="tx1"/>
                </a:solidFill>
                <a:latin typeface="Times New Roman" pitchFamily="18" charset="0"/>
                <a:cs typeface="Times New Roman" pitchFamily="18" charset="0"/>
              </a:rPr>
              <a:t>İl İSGB </a:t>
            </a:r>
            <a:r>
              <a:rPr lang="tr-TR" altLang="tr-TR" kern="0" dirty="0" smtClean="0">
                <a:solidFill>
                  <a:schemeClr val="tx1"/>
                </a:solidFill>
                <a:latin typeface="Times New Roman" pitchFamily="18" charset="0"/>
                <a:cs typeface="Times New Roman" pitchFamily="18" charset="0"/>
              </a:rPr>
              <a:t>Koordinatörünün onayını müteakip</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a:t>
            </a:r>
            <a:r>
              <a:rPr lang="tr-TR" altLang="tr-TR" b="1" kern="0" dirty="0" smtClean="0">
                <a:solidFill>
                  <a:schemeClr val="tx1"/>
                </a:solidFill>
                <a:latin typeface="Times New Roman" pitchFamily="18" charset="0"/>
                <a:cs typeface="Times New Roman" pitchFamily="18" charset="0"/>
              </a:rPr>
              <a:t>MEM Destek </a:t>
            </a:r>
            <a:r>
              <a:rPr lang="tr-TR" altLang="tr-TR" b="1" kern="0" dirty="0">
                <a:solidFill>
                  <a:schemeClr val="tx1"/>
                </a:solidFill>
                <a:latin typeface="Times New Roman" pitchFamily="18" charset="0"/>
                <a:cs typeface="Times New Roman" pitchFamily="18" charset="0"/>
              </a:rPr>
              <a:t>Hizmetleri Şube </a:t>
            </a:r>
            <a:r>
              <a:rPr lang="tr-TR" altLang="tr-TR" b="1" kern="0" dirty="0" smtClean="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son </a:t>
            </a:r>
            <a:r>
              <a:rPr lang="tr-TR" altLang="tr-TR" b="1" kern="0" dirty="0">
                <a:solidFill>
                  <a:schemeClr val="tx1"/>
                </a:solidFill>
                <a:latin typeface="Times New Roman" pitchFamily="18" charset="0"/>
                <a:cs typeface="Times New Roman" pitchFamily="18" charset="0"/>
              </a:rPr>
              <a:t>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işlemi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Okullar tarafından </a:t>
            </a:r>
            <a:r>
              <a:rPr lang="tr-TR" b="1" kern="0" dirty="0">
                <a:solidFill>
                  <a:schemeClr val="tx1"/>
                </a:solidFill>
                <a:latin typeface="Times New Roman" pitchFamily="18" charset="0"/>
                <a:cs typeface="Times New Roman" pitchFamily="18" charset="0"/>
              </a:rPr>
              <a:t>06.7 GAYRİMENKUL BÜYÜK ONARIM GİDERLERİ</a:t>
            </a:r>
            <a:r>
              <a:rPr lang="tr-TR" altLang="tr-TR" b="1" kern="0" dirty="0" smtClean="0">
                <a:solidFill>
                  <a:schemeClr val="tx1"/>
                </a:solidFill>
                <a:latin typeface="Times New Roman" pitchFamily="18" charset="0"/>
                <a:cs typeface="Times New Roman" pitchFamily="18" charset="0"/>
              </a:rPr>
              <a:t> ekonomik kodundan riske bağlı talep edilen ödenek talepleri</a:t>
            </a:r>
            <a:r>
              <a:rPr lang="tr-TR" altLang="tr-TR" b="1" kern="0" dirty="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 İSGB Koordinatörünün onayını müteakip, </a:t>
            </a:r>
            <a:r>
              <a:rPr lang="tr-TR" altLang="tr-TR" b="1" kern="0" dirty="0">
                <a:solidFill>
                  <a:schemeClr val="tx1"/>
                </a:solidFill>
                <a:latin typeface="Times New Roman" pitchFamily="18" charset="0"/>
                <a:cs typeface="Times New Roman" pitchFamily="18" charset="0"/>
              </a:rPr>
              <a:t>İl MEM </a:t>
            </a:r>
            <a:r>
              <a:rPr lang="tr-TR" altLang="tr-TR" b="1" kern="0" dirty="0" smtClean="0">
                <a:solidFill>
                  <a:schemeClr val="tx1"/>
                </a:solidFill>
                <a:latin typeface="Times New Roman" pitchFamily="18" charset="0"/>
                <a:cs typeface="Times New Roman" pitchFamily="18" charset="0"/>
              </a:rPr>
              <a:t>İnşaat ve Emlak Şube </a:t>
            </a:r>
            <a:r>
              <a:rPr lang="tr-TR" altLang="tr-TR" b="1" kern="0" dirty="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son 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işlemi </a:t>
            </a:r>
            <a:r>
              <a:rPr lang="tr-TR" altLang="tr-TR" kern="0" dirty="0">
                <a:solidFill>
                  <a:schemeClr val="tx1"/>
                </a:solidFill>
                <a:latin typeface="Times New Roman" pitchFamily="18" charset="0"/>
                <a:cs typeface="Times New Roman" pitchFamily="18" charset="0"/>
              </a:rPr>
              <a:t>yapılacak</a:t>
            </a:r>
            <a:r>
              <a:rPr lang="tr-TR" altLang="tr-TR" kern="0" dirty="0" smtClean="0">
                <a:solidFill>
                  <a:schemeClr val="tx1"/>
                </a:solidFill>
                <a:latin typeface="Times New Roman" pitchFamily="18" charset="0"/>
                <a:cs typeface="Times New Roman" pitchFamily="18" charset="0"/>
              </a:rPr>
              <a:t>.</a:t>
            </a:r>
            <a:endParaRPr lang="tr-TR" altLang="tr-TR" kern="0" dirty="0">
              <a:solidFill>
                <a:schemeClr val="tx1"/>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4366" y="2736282"/>
            <a:ext cx="1603248" cy="1603248"/>
          </a:xfrm>
          <a:prstGeom prst="rect">
            <a:avLst/>
          </a:prstGeom>
        </p:spPr>
      </p:pic>
      <p:sp>
        <p:nvSpPr>
          <p:cNvPr id="15" name="Metin kutusu 14"/>
          <p:cNvSpPr txBox="1"/>
          <p:nvPr/>
        </p:nvSpPr>
        <p:spPr>
          <a:xfrm>
            <a:off x="1002906" y="4490107"/>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9798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xEl>
                                              <p:pRg st="0" end="0"/>
                                            </p:txEl>
                                          </p:spTgt>
                                        </p:tgtEl>
                                      </p:cBhvr>
                                    </p:animEffect>
                                    <p:set>
                                      <p:cBhvr>
                                        <p:cTn id="27" dur="1" fill="hold">
                                          <p:stCondLst>
                                            <p:cond delay="499"/>
                                          </p:stCondLst>
                                        </p:cTn>
                                        <p:tgtEl>
                                          <p:spTgt spid="14">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1" end="1"/>
                                            </p:txEl>
                                          </p:spTgt>
                                        </p:tgtEl>
                                      </p:cBhvr>
                                    </p:animEffect>
                                    <p:set>
                                      <p:cBhvr>
                                        <p:cTn id="30" dur="1" fill="hold">
                                          <p:stCondLst>
                                            <p:cond delay="499"/>
                                          </p:stCondLst>
                                        </p:cTn>
                                        <p:tgtEl>
                                          <p:spTgt spid="14">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2" end="2"/>
                                            </p:txEl>
                                          </p:spTgt>
                                        </p:tgtEl>
                                      </p:cBhvr>
                                    </p:animEffect>
                                    <p:set>
                                      <p:cBhvr>
                                        <p:cTn id="33" dur="1" fill="hold">
                                          <p:stCondLst>
                                            <p:cond delay="499"/>
                                          </p:stCondLst>
                                        </p:cTn>
                                        <p:tgtEl>
                                          <p:spTgt spid="14">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xEl>
                                              <p:pRg st="3" end="3"/>
                                            </p:txEl>
                                          </p:spTgt>
                                        </p:tgtEl>
                                      </p:cBhvr>
                                    </p:animEffect>
                                    <p:set>
                                      <p:cBhvr>
                                        <p:cTn id="36" dur="1" fill="hold">
                                          <p:stCondLst>
                                            <p:cond delay="499"/>
                                          </p:stCondLst>
                                        </p:cTn>
                                        <p:tgtEl>
                                          <p:spTgt spid="14">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bg/>
                                          </p:spTgt>
                                        </p:tgtEl>
                                      </p:cBhvr>
                                    </p:animEffect>
                                    <p:set>
                                      <p:cBhvr>
                                        <p:cTn id="39" dur="1" fill="hold">
                                          <p:stCondLst>
                                            <p:cond delay="499"/>
                                          </p:stCondLst>
                                        </p:cTn>
                                        <p:tgtEl>
                                          <p:spTgt spid="14">
                                            <p:bg/>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uiExpand="1" build="allAtOnce"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62316" y="3511135"/>
            <a:ext cx="2438400" cy="2438400"/>
          </a:xfrm>
          <a:prstGeom prst="rect">
            <a:avLst/>
          </a:prstGeom>
        </p:spPr>
      </p:pic>
      <p:sp>
        <p:nvSpPr>
          <p:cNvPr id="22" name="Metin kutusu 21"/>
          <p:cNvSpPr txBox="1"/>
          <p:nvPr/>
        </p:nvSpPr>
        <p:spPr>
          <a:xfrm>
            <a:off x="5888123" y="5889069"/>
            <a:ext cx="3061059"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
        <p:nvSpPr>
          <p:cNvPr id="23" name="Sağ Ok 22"/>
          <p:cNvSpPr/>
          <p:nvPr/>
        </p:nvSpPr>
        <p:spPr>
          <a:xfrm>
            <a:off x="2555776" y="5106381"/>
            <a:ext cx="3531785"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Metin kutusu 23"/>
          <p:cNvSpPr txBox="1"/>
          <p:nvPr/>
        </p:nvSpPr>
        <p:spPr>
          <a:xfrm>
            <a:off x="2528049" y="485721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7404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sp>
        <p:nvSpPr>
          <p:cNvPr id="14" name="Metin kutusu 13"/>
          <p:cNvSpPr txBox="1"/>
          <p:nvPr/>
        </p:nvSpPr>
        <p:spPr>
          <a:xfrm>
            <a:off x="825325" y="3153479"/>
            <a:ext cx="52055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Bakanlığımız ilgili Genel Müdürlüklerin bütçe </a:t>
            </a:r>
            <a:r>
              <a:rPr lang="tr-TR" altLang="tr-TR" kern="0" dirty="0">
                <a:solidFill>
                  <a:schemeClr val="tx1"/>
                </a:solidFill>
                <a:latin typeface="Times New Roman" pitchFamily="18" charset="0"/>
                <a:cs typeface="Times New Roman" pitchFamily="18" charset="0"/>
              </a:rPr>
              <a:t>ve mali kaynakları hakkında görevli Daire Başkanlıklarında yetkilendirilmiş, </a:t>
            </a:r>
            <a:r>
              <a:rPr lang="tr-TR" altLang="tr-TR" b="1" kern="0" dirty="0" smtClean="0">
                <a:solidFill>
                  <a:schemeClr val="tx1"/>
                </a:solidFill>
                <a:latin typeface="Times New Roman" pitchFamily="18" charset="0"/>
                <a:cs typeface="Times New Roman" pitchFamily="18" charset="0"/>
              </a:rPr>
              <a:t>bir uzman </a:t>
            </a:r>
            <a:r>
              <a:rPr lang="tr-TR" altLang="tr-TR" b="1" kern="0" dirty="0">
                <a:solidFill>
                  <a:schemeClr val="tx1"/>
                </a:solidFill>
                <a:latin typeface="Times New Roman" pitchFamily="18" charset="0"/>
                <a:cs typeface="Times New Roman" pitchFamily="18" charset="0"/>
              </a:rPr>
              <a:t>tarafından </a:t>
            </a:r>
            <a:r>
              <a:rPr lang="tr-TR" altLang="tr-TR" b="1" kern="0" dirty="0">
                <a:solidFill>
                  <a:srgbClr val="FF0000"/>
                </a:solidFill>
                <a:latin typeface="Times New Roman" pitchFamily="18" charset="0"/>
                <a:cs typeface="Times New Roman" pitchFamily="18" charset="0"/>
              </a:rPr>
              <a:t>son onay/</a:t>
            </a:r>
            <a:r>
              <a:rPr lang="tr-TR" altLang="tr-TR" b="1" kern="0" dirty="0" err="1">
                <a:solidFill>
                  <a:srgbClr val="FF0000"/>
                </a:solidFill>
                <a:latin typeface="Times New Roman" pitchFamily="18" charset="0"/>
                <a:cs typeface="Times New Roman" pitchFamily="18" charset="0"/>
              </a:rPr>
              <a:t>red</a:t>
            </a:r>
            <a:r>
              <a:rPr lang="tr-TR" altLang="tr-TR" b="1" kern="0" dirty="0">
                <a:solidFill>
                  <a:srgbClr val="FF0000"/>
                </a:solidFill>
                <a:latin typeface="Times New Roman" pitchFamily="18" charset="0"/>
                <a:cs typeface="Times New Roman" pitchFamily="18" charset="0"/>
              </a:rPr>
              <a:t> </a:t>
            </a:r>
            <a:r>
              <a:rPr lang="tr-TR" altLang="tr-TR" b="1" kern="0" dirty="0" smtClean="0">
                <a:solidFill>
                  <a:srgbClr val="FF0000"/>
                </a:solidFill>
                <a:latin typeface="Times New Roman" pitchFamily="18" charset="0"/>
                <a:cs typeface="Times New Roman" pitchFamily="18" charset="0"/>
              </a:rPr>
              <a:t>işlemleri</a:t>
            </a:r>
            <a:r>
              <a:rPr lang="tr-TR" altLang="tr-TR" b="1" kern="0" dirty="0" smtClean="0">
                <a:solidFill>
                  <a:schemeClr val="tx1"/>
                </a:solidFill>
                <a:latin typeface="Times New Roman" pitchFamily="18" charset="0"/>
                <a:cs typeface="Times New Roman" pitchFamily="18" charset="0"/>
              </a:rPr>
              <a:t> yapılacak</a:t>
            </a:r>
            <a:r>
              <a:rPr lang="tr-TR" altLang="tr-TR" kern="0" dirty="0" smtClean="0">
                <a:solidFill>
                  <a:schemeClr val="tx1"/>
                </a:solidFill>
                <a:latin typeface="Times New Roman" pitchFamily="18" charset="0"/>
                <a:cs typeface="Times New Roman" pitchFamily="18" charset="0"/>
              </a:rPr>
              <a:t>. </a:t>
            </a:r>
          </a:p>
        </p:txBody>
      </p:sp>
      <p:pic>
        <p:nvPicPr>
          <p:cNvPr id="11" name="Resim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22843" y="2173636"/>
            <a:ext cx="2438400" cy="2438400"/>
          </a:xfrm>
          <a:prstGeom prst="rect">
            <a:avLst/>
          </a:prstGeom>
        </p:spPr>
      </p:pic>
      <p:sp>
        <p:nvSpPr>
          <p:cNvPr id="12" name="Metin kutusu 11"/>
          <p:cNvSpPr txBox="1"/>
          <p:nvPr/>
        </p:nvSpPr>
        <p:spPr>
          <a:xfrm>
            <a:off x="6277081" y="4649708"/>
            <a:ext cx="2614507"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74124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xEl>
                                              <p:pRg st="0" end="0"/>
                                            </p:txEl>
                                          </p:spTgt>
                                        </p:tgtEl>
                                      </p:cBhvr>
                                    </p:animEffect>
                                    <p:set>
                                      <p:cBhvr>
                                        <p:cTn id="13" dur="1" fill="hold">
                                          <p:stCondLst>
                                            <p:cond delay="499"/>
                                          </p:stCondLst>
                                        </p:cTn>
                                        <p:tgtEl>
                                          <p:spTgt spid="14">
                                            <p:txEl>
                                              <p:pRg st="0" end="0"/>
                                            </p:txEl>
                                          </p:spTgt>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4">
                                            <p:bg/>
                                          </p:spTgt>
                                        </p:tgtEl>
                                      </p:cBhvr>
                                    </p:animEffect>
                                    <p:set>
                                      <p:cBhvr>
                                        <p:cTn id="16" dur="1" fill="hold">
                                          <p:stCondLst>
                                            <p:cond delay="499"/>
                                          </p:stCondLst>
                                        </p:cTn>
                                        <p:tgtEl>
                                          <p:spTgt spid="14">
                                            <p:bg/>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build="allAtOnce"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389146" y="1500455"/>
            <a:ext cx="8294269"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Son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İşlemi Yapılırken Dikkat Edilecek Hususlar</a:t>
            </a:r>
            <a:endParaRPr lang="tr-TR" altLang="tr-TR" sz="2400" b="1" kern="0" dirty="0">
              <a:solidFill>
                <a:srgbClr val="FF0000"/>
              </a:solidFill>
              <a:latin typeface="Times New Roman" pitchFamily="18" charset="0"/>
              <a:cs typeface="Times New Roman" pitchFamily="18" charset="0"/>
            </a:endParaRPr>
          </a:p>
          <a:p>
            <a:pPr algn="just"/>
            <a:endParaRPr lang="tr-TR" altLang="tr-TR" sz="2400" kern="0" dirty="0" smtClean="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 birimlerine bağlı okul/kurumlar ile Temel Eğitim Genel Müdürlüğüne bağlı okulların, ödenek ihtiyacının </a:t>
            </a:r>
            <a:r>
              <a:rPr lang="tr-TR" altLang="tr-TR" sz="2400" b="1" kern="0" dirty="0" smtClean="0">
                <a:solidFill>
                  <a:srgbClr val="FF0000"/>
                </a:solidFill>
                <a:latin typeface="Times New Roman" pitchFamily="18" charset="0"/>
                <a:cs typeface="Times New Roman" pitchFamily="18" charset="0"/>
              </a:rPr>
              <a:t>´´h´´ </a:t>
            </a:r>
            <a:r>
              <a:rPr lang="tr-TR" altLang="tr-TR" sz="2400" kern="0" dirty="0" smtClean="0">
                <a:latin typeface="Times New Roman" pitchFamily="18" charset="0"/>
                <a:cs typeface="Times New Roman" pitchFamily="18" charset="0"/>
              </a:rPr>
              <a:t>ve </a:t>
            </a:r>
            <a:r>
              <a:rPr lang="tr-TR" altLang="tr-TR" sz="2400" b="1" kern="0" dirty="0" smtClean="0">
                <a:solidFill>
                  <a:srgbClr val="FF0000"/>
                </a:solidFill>
                <a:latin typeface="Times New Roman" pitchFamily="18" charset="0"/>
                <a:cs typeface="Times New Roman" pitchFamily="18" charset="0"/>
              </a:rPr>
              <a:t>´´ı´´ </a:t>
            </a:r>
            <a:r>
              <a:rPr lang="tr-TR" altLang="tr-TR" sz="2400" kern="0" dirty="0" smtClean="0">
                <a:latin typeface="Times New Roman" pitchFamily="18" charset="0"/>
                <a:cs typeface="Times New Roman" pitchFamily="18" charset="0"/>
              </a:rPr>
              <a:t>maddelerindeki </a:t>
            </a:r>
            <a:r>
              <a:rPr lang="tr-TR" altLang="tr-TR" sz="2400" kern="0" dirty="0">
                <a:latin typeface="Times New Roman" pitchFamily="18" charset="0"/>
                <a:cs typeface="Times New Roman" pitchFamily="18" charset="0"/>
              </a:rPr>
              <a:t>esaslara göre son 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28242897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34585"/>
            <a:ext cx="8294269"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200" b="1" kern="0" dirty="0">
                <a:latin typeface="Times New Roman" pitchFamily="18" charset="0"/>
                <a:cs typeface="Times New Roman" pitchFamily="18" charset="0"/>
              </a:rPr>
              <a:t>1) </a:t>
            </a:r>
            <a:r>
              <a:rPr lang="tr-TR" altLang="tr-TR" sz="2200" kern="0" dirty="0">
                <a:latin typeface="Times New Roman" pitchFamily="18" charset="0"/>
                <a:cs typeface="Times New Roman" pitchFamily="18" charset="0"/>
              </a:rPr>
              <a:t>Can ve mal güvenliği hususları, ileride telafisi mümkün olmayan durumlar ile idari ve hukuki süreçlerle karşılaşılmaması için </a:t>
            </a:r>
            <a:r>
              <a:rPr lang="tr-TR" altLang="tr-TR" sz="2200" kern="0" dirty="0">
                <a:solidFill>
                  <a:srgbClr val="FF0000"/>
                </a:solidFill>
                <a:latin typeface="Times New Roman" pitchFamily="18" charset="0"/>
                <a:cs typeface="Times New Roman" pitchFamily="18" charset="0"/>
              </a:rPr>
              <a:t>ivedilikle değerlendirme </a:t>
            </a:r>
            <a:r>
              <a:rPr lang="tr-TR" altLang="tr-TR" sz="2200" kern="0" dirty="0">
                <a:latin typeface="Times New Roman" pitchFamily="18" charset="0"/>
                <a:cs typeface="Times New Roman" pitchFamily="18" charset="0"/>
              </a:rPr>
              <a:t>yapılması,</a:t>
            </a:r>
          </a:p>
          <a:p>
            <a:pPr algn="just"/>
            <a:r>
              <a:rPr lang="tr-TR" altLang="tr-TR" sz="2200" b="1" kern="0" dirty="0" smtClean="0">
                <a:latin typeface="Times New Roman" pitchFamily="18" charset="0"/>
                <a:cs typeface="Times New Roman" pitchFamily="18" charset="0"/>
              </a:rPr>
              <a:t>2</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Ödenek talebine ilişkin sistemdeki veriler değerlendirirken, </a:t>
            </a:r>
            <a:r>
              <a:rPr lang="tr-TR" altLang="tr-TR" sz="2200" kern="0" dirty="0">
                <a:solidFill>
                  <a:srgbClr val="FF0000"/>
                </a:solidFill>
                <a:latin typeface="Times New Roman" pitchFamily="18" charset="0"/>
                <a:cs typeface="Times New Roman" pitchFamily="18" charset="0"/>
              </a:rPr>
              <a:t>üst amirlerle paylaşılarak</a:t>
            </a:r>
            <a:r>
              <a:rPr lang="tr-TR" altLang="tr-TR" sz="2200" kern="0" dirty="0">
                <a:latin typeface="Times New Roman" pitchFamily="18" charset="0"/>
                <a:cs typeface="Times New Roman" pitchFamily="18" charset="0"/>
              </a:rPr>
              <a:t> karar verilmesi gereken hususlara dikkat edilmesi,</a:t>
            </a:r>
          </a:p>
          <a:p>
            <a:pPr algn="just"/>
            <a:r>
              <a:rPr lang="tr-TR" altLang="tr-TR" sz="2200" b="1" kern="0" dirty="0" smtClean="0">
                <a:latin typeface="Times New Roman" pitchFamily="18" charset="0"/>
                <a:cs typeface="Times New Roman" pitchFamily="18" charset="0"/>
              </a:rPr>
              <a:t>3</a:t>
            </a:r>
            <a:r>
              <a:rPr lang="tr-TR" altLang="tr-TR" sz="2200" b="1" kern="0" dirty="0">
                <a:latin typeface="Times New Roman" pitchFamily="18" charset="0"/>
                <a:cs typeface="Times New Roman" pitchFamily="18" charset="0"/>
              </a:rPr>
              <a:t>) </a:t>
            </a:r>
            <a:r>
              <a:rPr lang="tr-TR" altLang="tr-TR" sz="2200" kern="0" dirty="0" err="1">
                <a:latin typeface="Times New Roman" pitchFamily="18" charset="0"/>
                <a:cs typeface="Times New Roman" pitchFamily="18" charset="0"/>
              </a:rPr>
              <a:t>Red</a:t>
            </a:r>
            <a:r>
              <a:rPr lang="tr-TR" altLang="tr-TR" sz="2200" kern="0" dirty="0">
                <a:latin typeface="Times New Roman" pitchFamily="18" charset="0"/>
                <a:cs typeface="Times New Roman" pitchFamily="18" charset="0"/>
              </a:rPr>
              <a:t> işlemi yapılırken, </a:t>
            </a:r>
            <a:r>
              <a:rPr lang="tr-TR" altLang="tr-TR" sz="2200" kern="0" dirty="0">
                <a:solidFill>
                  <a:srgbClr val="FF0000"/>
                </a:solidFill>
                <a:latin typeface="Times New Roman" pitchFamily="18" charset="0"/>
                <a:cs typeface="Times New Roman" pitchFamily="18" charset="0"/>
              </a:rPr>
              <a:t>sistemde açıklama kısmına mutlaka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gerekçesinin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4</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Onay İşlemi yapılırken, </a:t>
            </a:r>
            <a:r>
              <a:rPr lang="tr-TR" altLang="tr-TR" sz="2200" kern="0" dirty="0">
                <a:solidFill>
                  <a:srgbClr val="FF0000"/>
                </a:solidFill>
                <a:latin typeface="Times New Roman" pitchFamily="18" charset="0"/>
                <a:cs typeface="Times New Roman" pitchFamily="18" charset="0"/>
              </a:rPr>
              <a:t>gönderilecek ödeneğe ait evrak kayıt tarih ve sayısının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5</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Uygun olmayan ödenek kalemi ve görev alanı dışında sehven gelen taleplerin ivedilikle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edilmesi</a:t>
            </a:r>
            <a:r>
              <a:rPr lang="tr-TR" altLang="tr-TR" sz="2200" kern="0" dirty="0">
                <a:latin typeface="Times New Roman" pitchFamily="18" charset="0"/>
                <a:cs typeface="Times New Roman" pitchFamily="18" charset="0"/>
              </a:rPr>
              <a:t>,</a:t>
            </a:r>
          </a:p>
          <a:p>
            <a:pPr algn="just"/>
            <a:r>
              <a:rPr lang="tr-TR" altLang="tr-TR" sz="2200" b="1" kern="0" dirty="0" smtClean="0">
                <a:latin typeface="Times New Roman" pitchFamily="18" charset="0"/>
                <a:cs typeface="Times New Roman" pitchFamily="18" charset="0"/>
              </a:rPr>
              <a:t>6</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Talep edilen </a:t>
            </a:r>
            <a:r>
              <a:rPr lang="tr-TR" altLang="tr-TR" sz="2200" kern="0" dirty="0">
                <a:solidFill>
                  <a:srgbClr val="FF0000"/>
                </a:solidFill>
                <a:latin typeface="Times New Roman" pitchFamily="18" charset="0"/>
                <a:cs typeface="Times New Roman" pitchFamily="18" charset="0"/>
              </a:rPr>
              <a:t>ödenek ihtiyaç miktarlarının karşılanabilir düzeyde olmasına ve piyasa şartlarına uygunluğuna </a:t>
            </a:r>
            <a:r>
              <a:rPr lang="tr-TR" altLang="tr-TR" sz="2200" kern="0" dirty="0">
                <a:latin typeface="Times New Roman" pitchFamily="18" charset="0"/>
                <a:cs typeface="Times New Roman" pitchFamily="18" charset="0"/>
              </a:rPr>
              <a:t>dikkat edilmesi</a:t>
            </a:r>
            <a:r>
              <a:rPr lang="tr-TR" altLang="tr-TR" sz="2200" kern="0" dirty="0" smtClean="0">
                <a:latin typeface="Times New Roman" pitchFamily="18" charset="0"/>
                <a:cs typeface="Times New Roman" pitchFamily="18" charset="0"/>
              </a:rPr>
              <a:t>,</a:t>
            </a:r>
          </a:p>
          <a:p>
            <a:pPr algn="just"/>
            <a:r>
              <a:rPr lang="tr-TR" altLang="tr-TR" sz="2200" kern="0" dirty="0" smtClean="0">
                <a:latin typeface="Times New Roman" pitchFamily="18" charset="0"/>
                <a:cs typeface="Times New Roman" pitchFamily="18" charset="0"/>
              </a:rPr>
              <a:t>gerekmektedir.</a:t>
            </a: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772876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277726"/>
            <a:ext cx="82089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Bakanlık Son Onay İşleminden Sonra Ödenek </a:t>
            </a:r>
            <a:r>
              <a:rPr lang="tr-TR" altLang="tr-TR" sz="2400" b="1" kern="0" dirty="0">
                <a:solidFill>
                  <a:srgbClr val="FF0000"/>
                </a:solidFill>
                <a:latin typeface="Times New Roman" pitchFamily="18" charset="0"/>
                <a:cs typeface="Times New Roman" pitchFamily="18" charset="0"/>
              </a:rPr>
              <a:t>Gönderme Süreci</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500" y="2125647"/>
            <a:ext cx="8411681" cy="366198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2205" y="2658574"/>
            <a:ext cx="851753" cy="851753"/>
          </a:xfrm>
          <a:prstGeom prst="rect">
            <a:avLst/>
          </a:prstGeom>
        </p:spPr>
      </p:pic>
      <p:sp>
        <p:nvSpPr>
          <p:cNvPr id="24" name="Metin kutusu 23"/>
          <p:cNvSpPr txBox="1"/>
          <p:nvPr/>
        </p:nvSpPr>
        <p:spPr>
          <a:xfrm>
            <a:off x="1548869" y="4449707"/>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5" name="Metin kutusu 24"/>
          <p:cNvSpPr txBox="1"/>
          <p:nvPr/>
        </p:nvSpPr>
        <p:spPr>
          <a:xfrm>
            <a:off x="1467884" y="2852360"/>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6" name="Metin kutusu 25"/>
          <p:cNvSpPr txBox="1"/>
          <p:nvPr/>
        </p:nvSpPr>
        <p:spPr>
          <a:xfrm>
            <a:off x="5000576" y="3558335"/>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7" name="Metin kutusu 26"/>
          <p:cNvSpPr txBox="1"/>
          <p:nvPr/>
        </p:nvSpPr>
        <p:spPr>
          <a:xfrm>
            <a:off x="4579637" y="4420481"/>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pic>
        <p:nvPicPr>
          <p:cNvPr id="18"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8581555">
            <a:off x="3080006" y="3308752"/>
            <a:ext cx="1278967" cy="228902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7447052">
            <a:off x="2199885" y="1742470"/>
            <a:ext cx="979921" cy="17538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Ä°lgili resim"/>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xmlns="" val="0"/>
              </a:ext>
            </a:extLst>
          </a:blip>
          <a:srcRect/>
          <a:stretch>
            <a:fillRect/>
          </a:stretch>
        </p:blipFill>
        <p:spPr bwMode="auto">
          <a:xfrm rot="20210594" flipH="1">
            <a:off x="3823940" y="2829218"/>
            <a:ext cx="2299378" cy="225339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Ä°lgili resi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6652507" flipV="1">
            <a:off x="4210352" y="1878912"/>
            <a:ext cx="979921" cy="2326209"/>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Ä°lgili resi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820000" flipH="1" flipV="1">
            <a:off x="2114987" y="2910658"/>
            <a:ext cx="664005" cy="173017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Metin kutusu 22"/>
          <p:cNvSpPr txBox="1"/>
          <p:nvPr/>
        </p:nvSpPr>
        <p:spPr>
          <a:xfrm>
            <a:off x="6410454" y="4396892"/>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Tree>
    <p:extLst>
      <p:ext uri="{BB962C8B-B14F-4D97-AF65-F5344CB8AC3E}">
        <p14:creationId xmlns:p14="http://schemas.microsoft.com/office/powerpoint/2010/main" xmlns="" val="1228713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570022"/>
            <a:ext cx="8208962"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ISG MALİ İHTİYAÇLARI</a:t>
            </a:r>
          </a:p>
          <a:p>
            <a:pPr algn="just"/>
            <a:endParaRPr lang="tr-TR" altLang="tr-TR" sz="2400" kern="0" dirty="0">
              <a:latin typeface="Times New Roman" pitchFamily="18" charset="0"/>
              <a:cs typeface="Times New Roman" pitchFamily="18" charset="0"/>
            </a:endParaRPr>
          </a:p>
          <a:p>
            <a:pPr algn="just"/>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ve taşra teşkilatı birimlerinde, 6331 sayılı İş Sağlığı ve Güvenliği </a:t>
            </a:r>
            <a:r>
              <a:rPr lang="tr-TR" altLang="tr-TR" sz="2400" kern="0" dirty="0" smtClean="0">
                <a:latin typeface="Times New Roman" pitchFamily="18" charset="0"/>
                <a:cs typeface="Times New Roman" pitchFamily="18" charset="0"/>
              </a:rPr>
              <a:t>Kanunu hükümleri doğrultusunda </a:t>
            </a:r>
            <a:r>
              <a:rPr lang="tr-TR" sz="2400" kern="0" dirty="0" smtClean="0">
                <a:latin typeface="Times New Roman" pitchFamily="18" charset="0"/>
                <a:cs typeface="Times New Roman" pitchFamily="18" charset="0"/>
              </a:rPr>
              <a:t>İş </a:t>
            </a:r>
            <a:r>
              <a:rPr lang="tr-TR" sz="2400" kern="0" dirty="0">
                <a:latin typeface="Times New Roman" pitchFamily="18" charset="0"/>
                <a:cs typeface="Times New Roman" pitchFamily="18" charset="0"/>
              </a:rPr>
              <a:t>Sağlığı </a:t>
            </a:r>
            <a:r>
              <a:rPr lang="tr-TR" sz="2400" kern="0" dirty="0" smtClean="0">
                <a:latin typeface="Times New Roman" pitchFamily="18" charset="0"/>
                <a:cs typeface="Times New Roman" pitchFamily="18" charset="0"/>
              </a:rPr>
              <a:t>ve </a:t>
            </a:r>
            <a:r>
              <a:rPr lang="tr-TR" sz="2400" kern="0" dirty="0">
                <a:latin typeface="Times New Roman" pitchFamily="18" charset="0"/>
                <a:cs typeface="Times New Roman" pitchFamily="18" charset="0"/>
              </a:rPr>
              <a:t>Güvenliği Risk Değerlendirmesi Yönetmeliği </a:t>
            </a:r>
            <a:r>
              <a:rPr lang="tr-TR" altLang="tr-TR" sz="2400" kern="0" dirty="0">
                <a:latin typeface="Times New Roman" pitchFamily="18" charset="0"/>
                <a:cs typeface="Times New Roman" pitchFamily="18" charset="0"/>
              </a:rPr>
              <a:t>gereğince "Risk Değerlendirme Ekipleri" tarafından işveren/işveren vekillerinin koordinasyonunda riskler değerlendirilerek, MEBBİS İSGB modülüne veri girişleri </a:t>
            </a:r>
            <a:r>
              <a:rPr lang="tr-TR" altLang="tr-TR" sz="2400" kern="0" dirty="0" smtClean="0">
                <a:latin typeface="Times New Roman" pitchFamily="18" charset="0"/>
                <a:cs typeface="Times New Roman" pitchFamily="18" charset="0"/>
              </a:rPr>
              <a:t>yapılmakta olup, girilen </a:t>
            </a:r>
            <a:r>
              <a:rPr lang="tr-TR" altLang="tr-TR" sz="2400" kern="0" dirty="0">
                <a:latin typeface="Times New Roman" pitchFamily="18" charset="0"/>
                <a:cs typeface="Times New Roman" pitchFamily="18" charset="0"/>
              </a:rPr>
              <a:t>risklerin giderilmesi için mali kaynak </a:t>
            </a:r>
            <a:r>
              <a:rPr lang="tr-TR" altLang="tr-TR" sz="2400" kern="0" dirty="0" smtClean="0">
                <a:latin typeface="Times New Roman" pitchFamily="18" charset="0"/>
                <a:cs typeface="Times New Roman" pitchFamily="18" charset="0"/>
              </a:rPr>
              <a:t>ihtiyaçları ortaya çıkmaktadır</a:t>
            </a:r>
            <a:r>
              <a:rPr lang="tr-TR" altLang="tr-TR" sz="2400" kern="0" dirty="0">
                <a:latin typeface="Times New Roman" pitchFamily="18" charset="0"/>
                <a:cs typeface="Times New Roman" pitchFamily="18" charset="0"/>
              </a:rPr>
              <a:t>.</a:t>
            </a:r>
          </a:p>
          <a:p>
            <a:pPr algn="just"/>
            <a:r>
              <a:rPr lang="tr-TR" altLang="tr-TR" sz="2400" kern="0" dirty="0">
                <a:latin typeface="Times New Roman" pitchFamily="18" charset="0"/>
                <a:cs typeface="Times New Roman" pitchFamily="18" charset="0"/>
              </a:rPr>
              <a:t>	</a:t>
            </a:r>
            <a:endParaRPr lang="tr-TR" altLang="tr-TR" sz="2400" dirty="0"/>
          </a:p>
        </p:txBody>
      </p:sp>
    </p:spTree>
    <p:extLst>
      <p:ext uri="{BB962C8B-B14F-4D97-AF65-F5344CB8AC3E}">
        <p14:creationId xmlns:p14="http://schemas.microsoft.com/office/powerpoint/2010/main" xmlns="" val="41496153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25881" y="1306820"/>
            <a:ext cx="8294269"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Risklerle İlgili İyileştirme Çalışmaları Yapıldıktan Sonra </a:t>
            </a:r>
            <a:r>
              <a:rPr lang="tr-TR" altLang="tr-TR" sz="2400" b="1" kern="0" dirty="0">
                <a:solidFill>
                  <a:srgbClr val="FF0000"/>
                </a:solidFill>
                <a:latin typeface="Times New Roman" pitchFamily="18" charset="0"/>
                <a:cs typeface="Times New Roman" pitchFamily="18" charset="0"/>
              </a:rPr>
              <a:t>Dikkat Edilecek Hususlar</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İlçe </a:t>
            </a:r>
            <a:r>
              <a:rPr lang="tr-TR" altLang="tr-TR" sz="2400" kern="0" dirty="0">
                <a:latin typeface="Times New Roman" pitchFamily="18" charset="0"/>
                <a:cs typeface="Times New Roman" pitchFamily="18" charset="0"/>
              </a:rPr>
              <a:t>İSG Büro Yöneticileri ve İl İSGB Koordinatörlerince; </a:t>
            </a:r>
            <a:r>
              <a:rPr lang="tr-TR" altLang="tr-TR" sz="2400" b="1" kern="0" dirty="0">
                <a:solidFill>
                  <a:srgbClr val="FF0000"/>
                </a:solidFill>
                <a:latin typeface="Times New Roman" pitchFamily="18" charset="0"/>
                <a:cs typeface="Times New Roman" pitchFamily="18" charset="0"/>
              </a:rPr>
              <a:t>ödenek gönderilen risklerin ortadan kaldırıldığına veya risk skorunun kabul edilebilir seviyeye indirgendiğine dair araştırma ve saha gözetimlerinin yapılması</a:t>
            </a:r>
            <a:r>
              <a:rPr lang="tr-TR" altLang="tr-TR" sz="2400" kern="0" dirty="0">
                <a:latin typeface="Times New Roman" pitchFamily="18" charset="0"/>
                <a:cs typeface="Times New Roman" pitchFamily="18" charset="0"/>
              </a:rPr>
              <a:t>, risk değerlendirme revizyon işleminin gerçekleştirilmesi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Mali </a:t>
            </a:r>
            <a:r>
              <a:rPr lang="tr-TR" altLang="tr-TR" sz="2400" kern="0" dirty="0">
                <a:latin typeface="Times New Roman" pitchFamily="18" charset="0"/>
                <a:cs typeface="Times New Roman" pitchFamily="18" charset="0"/>
              </a:rPr>
              <a:t>yıl sonunda, </a:t>
            </a:r>
            <a:r>
              <a:rPr lang="tr-TR" altLang="tr-TR" sz="2400" b="1" kern="0" dirty="0">
                <a:solidFill>
                  <a:srgbClr val="FF0000"/>
                </a:solidFill>
                <a:latin typeface="Times New Roman" pitchFamily="18" charset="0"/>
                <a:cs typeface="Times New Roman" pitchFamily="18" charset="0"/>
              </a:rPr>
              <a:t>bütün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yetkililerince, gönderilen/gönderilemeyen ödenek miktarlarına ait icmal listesinin sistem üzerinden oluşturularak </a:t>
            </a:r>
            <a:r>
              <a:rPr lang="tr-TR" altLang="tr-TR" sz="2400" kern="0" dirty="0">
                <a:latin typeface="Times New Roman" pitchFamily="18" charset="0"/>
                <a:cs typeface="Times New Roman" pitchFamily="18" charset="0"/>
              </a:rPr>
              <a:t>onaylı suretlerinin  muhafaza edilmesi</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11633451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r>
              <a:rPr lang="tr-TR" altLang="tr-TR" sz="2000" b="1" kern="0" dirty="0" smtClean="0">
                <a:solidFill>
                  <a:srgbClr val="FF0000"/>
                </a:solidFill>
                <a:latin typeface="Times New Roman" pitchFamily="18" charset="0"/>
                <a:cs typeface="Times New Roman" pitchFamily="18" charset="0"/>
              </a:rPr>
              <a:t>                         </a:t>
            </a: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816768" y="5033950"/>
            <a:ext cx="7439025" cy="1362075"/>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
        <p:nvSpPr>
          <p:cNvPr id="9" name="7 Metin kutusu"/>
          <p:cNvSpPr txBox="1">
            <a:spLocks noChangeArrowheads="1"/>
          </p:cNvSpPr>
          <p:nvPr/>
        </p:nvSpPr>
        <p:spPr bwMode="auto">
          <a:xfrm>
            <a:off x="431800" y="1196975"/>
            <a:ext cx="8208962"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MEBBİS İşyeri Sağlık ve Güvenlik </a:t>
            </a:r>
            <a:r>
              <a:rPr lang="tr-TR" altLang="tr-TR" sz="2400" b="1" kern="0" dirty="0" err="1">
                <a:solidFill>
                  <a:srgbClr val="FF0000"/>
                </a:solidFill>
                <a:latin typeface="Times New Roman" pitchFamily="18" charset="0"/>
                <a:cs typeface="Times New Roman" pitchFamily="18" charset="0"/>
              </a:rPr>
              <a:t>Modülü’ne</a:t>
            </a:r>
            <a:r>
              <a:rPr lang="tr-TR" altLang="tr-TR" sz="2400" b="1" kern="0" dirty="0">
                <a:solidFill>
                  <a:srgbClr val="FF0000"/>
                </a:solidFill>
                <a:latin typeface="Times New Roman" pitchFamily="18" charset="0"/>
                <a:cs typeface="Times New Roman" pitchFamily="18" charset="0"/>
              </a:rPr>
              <a:t> Giriş</a:t>
            </a:r>
          </a:p>
          <a:p>
            <a:pPr algn="just"/>
            <a:endParaRPr lang="tr-TR" altLang="tr-TR" sz="2200" b="1" kern="0" dirty="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a:solidFill>
                  <a:srgbClr val="FF0000"/>
                </a:solidFill>
                <a:latin typeface="Times New Roman" pitchFamily="18" charset="0"/>
                <a:cs typeface="Times New Roman" pitchFamily="18" charset="0"/>
              </a:rPr>
              <a:t>Okul/kurumlar risk tabanlı ödenek talebinde bulunmak için </a:t>
            </a:r>
            <a:r>
              <a:rPr lang="tr-TR" altLang="tr-TR" sz="2200" kern="0" dirty="0" smtClean="0">
                <a:latin typeface="Times New Roman" pitchFamily="18" charset="0"/>
                <a:cs typeface="Times New Roman" pitchFamily="18" charset="0"/>
              </a:rPr>
              <a:t>Okul/kurum </a:t>
            </a:r>
            <a:r>
              <a:rPr lang="tr-TR" altLang="tr-TR" sz="2200" kern="0" dirty="0">
                <a:latin typeface="Times New Roman" pitchFamily="18" charset="0"/>
                <a:cs typeface="Times New Roman" pitchFamily="18" charset="0"/>
              </a:rPr>
              <a:t>kodu kullanıcı adı ve şifresi </a:t>
            </a:r>
            <a:r>
              <a:rPr lang="tr-TR" altLang="tr-TR" sz="2200" kern="0" dirty="0" smtClean="0">
                <a:latin typeface="Times New Roman" pitchFamily="18" charset="0"/>
                <a:cs typeface="Times New Roman" pitchFamily="18" charset="0"/>
              </a:rPr>
              <a:t>ile;</a:t>
            </a: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Onay </a:t>
            </a:r>
            <a:r>
              <a:rPr lang="tr-TR" altLang="tr-TR" sz="2200" kern="0" dirty="0">
                <a:latin typeface="Times New Roman" pitchFamily="18" charset="0"/>
                <a:cs typeface="Times New Roman" pitchFamily="18" charset="0"/>
              </a:rPr>
              <a:t>İşlemleri için İlçe Büro Yöneticileri ve İl İSGB Koordinatörleri </a:t>
            </a:r>
            <a:r>
              <a:rPr lang="tr-TR" altLang="tr-TR" sz="2200" kern="0" dirty="0" smtClean="0">
                <a:latin typeface="Times New Roman" pitchFamily="18" charset="0"/>
                <a:cs typeface="Times New Roman" pitchFamily="18" charset="0"/>
              </a:rPr>
              <a:t>kendilerine tanımlanmış </a:t>
            </a:r>
            <a:r>
              <a:rPr lang="tr-TR" altLang="tr-TR" sz="2200" kern="0" dirty="0">
                <a:latin typeface="Times New Roman" pitchFamily="18" charset="0"/>
                <a:cs typeface="Times New Roman" pitchFamily="18" charset="0"/>
              </a:rPr>
              <a:t>kullanıcı adı ve şifresi ile</a:t>
            </a:r>
            <a:r>
              <a:rPr lang="tr-TR" altLang="tr-TR" sz="2200" kern="0" dirty="0" smtClean="0">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Destek Hizmetleri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err="1" smtClean="0">
                <a:latin typeface="Times New Roman" pitchFamily="18" charset="0"/>
                <a:cs typeface="Times New Roman" pitchFamily="18" charset="0"/>
              </a:rPr>
              <a:t>ISGODxx</a:t>
            </a:r>
            <a:r>
              <a:rPr lang="tr-TR" altLang="tr-TR" sz="2200" b="1" kern="0" dirty="0" smtClean="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kullanıcı adı ve şifresi ile; </a:t>
            </a: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İnşaat ve Emlak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smtClean="0">
                <a:latin typeface="Times New Roman" pitchFamily="18" charset="0"/>
                <a:cs typeface="Times New Roman" pitchFamily="18" charset="0"/>
              </a:rPr>
              <a:t>kendisine tanımlanan </a:t>
            </a:r>
            <a:r>
              <a:rPr lang="tr-TR" altLang="tr-TR" sz="2200" kern="0" dirty="0">
                <a:latin typeface="Times New Roman" pitchFamily="18" charset="0"/>
                <a:cs typeface="Times New Roman" pitchFamily="18" charset="0"/>
              </a:rPr>
              <a:t>kullanıcı adı ve şifresi </a:t>
            </a:r>
            <a:r>
              <a:rPr lang="tr-TR" altLang="tr-TR" sz="2200" kern="0" dirty="0" smtClean="0">
                <a:latin typeface="Times New Roman" pitchFamily="18" charset="0"/>
                <a:cs typeface="Times New Roman" pitchFamily="18" charset="0"/>
              </a:rPr>
              <a:t>ile</a:t>
            </a:r>
            <a:r>
              <a:rPr lang="tr-TR" altLang="tr-TR" sz="2200" kern="0" dirty="0">
                <a:latin typeface="Times New Roman" pitchFamily="18" charset="0"/>
                <a:cs typeface="Times New Roman" pitchFamily="18" charset="0"/>
              </a:rPr>
              <a:t> MEBBİS sistemine </a:t>
            </a:r>
            <a:r>
              <a:rPr lang="tr-TR" altLang="tr-TR" sz="2200" kern="0" dirty="0" smtClean="0">
                <a:latin typeface="Times New Roman" pitchFamily="18" charset="0"/>
                <a:cs typeface="Times New Roman" pitchFamily="18" charset="0"/>
              </a:rPr>
              <a:t>giriş yapacaklardır.</a:t>
            </a: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006751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947096" y="1718772"/>
            <a:ext cx="5528013"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Okul/kurum işveren/işveren vekili tarafından sisteme giriş yapıldıktan sonra </a:t>
            </a:r>
            <a:r>
              <a:rPr lang="tr-TR" sz="2400" b="1" kern="0" dirty="0" smtClean="0">
                <a:solidFill>
                  <a:srgbClr val="FF0000"/>
                </a:solidFill>
                <a:latin typeface="Times New Roman" pitchFamily="18" charset="0"/>
                <a:cs typeface="Times New Roman" pitchFamily="18" charset="0"/>
              </a:rPr>
              <a:t>Kurum </a:t>
            </a:r>
            <a:r>
              <a:rPr lang="tr-TR" sz="2400" b="1" kern="0" dirty="0">
                <a:solidFill>
                  <a:srgbClr val="FF0000"/>
                </a:solidFill>
                <a:latin typeface="Times New Roman" pitchFamily="18" charset="0"/>
                <a:cs typeface="Times New Roman" pitchFamily="18" charset="0"/>
              </a:rPr>
              <a:t>Risk Tabanlı Ödenek Giriş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a:t>
            </a:r>
            <a:r>
              <a:rPr lang="tr-TR" sz="2400" kern="0" dirty="0" smtClean="0">
                <a:latin typeface="Times New Roman" pitchFamily="18" charset="0"/>
                <a:cs typeface="Times New Roman" pitchFamily="18" charset="0"/>
              </a:rPr>
              <a:t> </a:t>
            </a:r>
            <a:r>
              <a:rPr lang="tr-TR" altLang="tr-TR" sz="2400" kern="0" dirty="0" err="1">
                <a:latin typeface="Times New Roman" pitchFamily="18" charset="0"/>
                <a:cs typeface="Times New Roman" pitchFamily="18" charset="0"/>
              </a:rPr>
              <a:t>termin</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süresi, risk skoru </a:t>
            </a:r>
            <a:r>
              <a:rPr lang="tr-TR" altLang="tr-TR" sz="2400" kern="0" dirty="0">
                <a:latin typeface="Times New Roman" pitchFamily="18" charset="0"/>
                <a:cs typeface="Times New Roman" pitchFamily="18" charset="0"/>
              </a:rPr>
              <a:t>(15 ve üstü) </a:t>
            </a:r>
            <a:r>
              <a:rPr lang="tr-TR" altLang="tr-TR" sz="2400" kern="0" dirty="0" smtClean="0">
                <a:latin typeface="Times New Roman" pitchFamily="18" charset="0"/>
                <a:cs typeface="Times New Roman" pitchFamily="18" charset="0"/>
              </a:rPr>
              <a:t>ile </a:t>
            </a:r>
            <a:r>
              <a:rPr lang="tr-TR" altLang="tr-TR" sz="2400" kern="0" dirty="0">
                <a:latin typeface="Times New Roman" pitchFamily="18" charset="0"/>
                <a:cs typeface="Times New Roman" pitchFamily="18" charset="0"/>
              </a:rPr>
              <a:t>risk sorumlu </a:t>
            </a:r>
            <a:r>
              <a:rPr lang="tr-TR" altLang="tr-TR" sz="2400" kern="0" dirty="0" smtClean="0">
                <a:latin typeface="Times New Roman" pitchFamily="18" charset="0"/>
                <a:cs typeface="Times New Roman" pitchFamily="18" charset="0"/>
              </a:rPr>
              <a:t>kişileri </a:t>
            </a:r>
            <a:r>
              <a:rPr lang="tr-TR" altLang="tr-TR" sz="2400" kern="0" dirty="0">
                <a:latin typeface="Times New Roman" pitchFamily="18" charset="0"/>
                <a:cs typeface="Times New Roman" pitchFamily="18" charset="0"/>
              </a:rPr>
              <a:t>güncel </a:t>
            </a:r>
            <a:r>
              <a:rPr lang="tr-TR" altLang="tr-TR" sz="2400" kern="0" dirty="0" smtClean="0">
                <a:latin typeface="Times New Roman" pitchFamily="18" charset="0"/>
                <a:cs typeface="Times New Roman" pitchFamily="18" charset="0"/>
              </a:rPr>
              <a:t>olan riskler listelenecektir. Burada Tahmini Bütçe alanına virgül ve nokta olmadan talep edilecek ödenek miktarı (</a:t>
            </a:r>
            <a:r>
              <a:rPr lang="tr-TR" altLang="tr-TR" sz="2400" kern="0" dirty="0" err="1" smtClean="0">
                <a:latin typeface="Times New Roman" pitchFamily="18" charset="0"/>
                <a:cs typeface="Times New Roman" pitchFamily="18" charset="0"/>
              </a:rPr>
              <a:t>örn</a:t>
            </a:r>
            <a:r>
              <a:rPr lang="tr-TR" altLang="tr-TR" sz="2400" kern="0" dirty="0" smtClean="0">
                <a:latin typeface="Times New Roman" pitchFamily="18" charset="0"/>
                <a:cs typeface="Times New Roman" pitchFamily="18" charset="0"/>
              </a:rPr>
              <a:t>: 12500) girilerek doğru Ödenek Kalemi seçildikten sonra Güncelle seçeneği işaretlenerek KAYDET işlemi yapılmalıdır.</a:t>
            </a:r>
            <a:endParaRPr lang="tr-TR" altLang="tr-TR" sz="2400" kern="0" dirty="0">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522430" y="1828720"/>
            <a:ext cx="2295525" cy="1714500"/>
          </a:xfrm>
          <a:prstGeom prst="rect">
            <a:avLst/>
          </a:prstGeom>
        </p:spPr>
      </p:pic>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201266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pic>
        <p:nvPicPr>
          <p:cNvPr id="9" name="Resim 8"/>
          <p:cNvPicPr>
            <a:picLocks noChangeAspect="1"/>
          </p:cNvPicPr>
          <p:nvPr/>
        </p:nvPicPr>
        <p:blipFill>
          <a:blip r:embed="rId2"/>
          <a:stretch>
            <a:fillRect/>
          </a:stretch>
        </p:blipFill>
        <p:spPr>
          <a:xfrm>
            <a:off x="529860" y="2208764"/>
            <a:ext cx="8074390" cy="3164452"/>
          </a:xfrm>
          <a:prstGeom prst="rect">
            <a:avLst/>
          </a:prstGeom>
        </p:spPr>
      </p:pic>
    </p:spTree>
    <p:extLst>
      <p:ext uri="{BB962C8B-B14F-4D97-AF65-F5344CB8AC3E}">
        <p14:creationId xmlns:p14="http://schemas.microsoft.com/office/powerpoint/2010/main" xmlns="" val="4100762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7161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a:latin typeface="Times New Roman" pitchFamily="18" charset="0"/>
                <a:cs typeface="Times New Roman" pitchFamily="18" charset="0"/>
              </a:rPr>
              <a:t>İlçe İSG Büro yöneticisi tarafından </a:t>
            </a:r>
            <a:r>
              <a:rPr lang="tr-TR" altLang="tr-TR" sz="2400" kern="0" dirty="0" smtClean="0">
                <a:latin typeface="Times New Roman" pitchFamily="18" charset="0"/>
                <a:cs typeface="Times New Roman" pitchFamily="18" charset="0"/>
              </a:rPr>
              <a:t>okul/kurumlarca kaydedilen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ilk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İlçe İSG Büro Yetkilisi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978036" y="4051531"/>
            <a:ext cx="7259366" cy="228790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188" y="1845772"/>
            <a:ext cx="2208783" cy="2020437"/>
          </a:xfrm>
          <a:prstGeom prst="rect">
            <a:avLst/>
          </a:prstGeom>
        </p:spPr>
      </p:pic>
    </p:spTree>
    <p:extLst>
      <p:ext uri="{BB962C8B-B14F-4D97-AF65-F5344CB8AC3E}">
        <p14:creationId xmlns:p14="http://schemas.microsoft.com/office/powerpoint/2010/main" xmlns="" val="15196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0017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 İSGB koordinatörü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İlçe İSG Büro yöneticisince onaylanan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ikinci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 İSGB Koordinatörü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1188" y="1845772"/>
            <a:ext cx="2208783" cy="2020437"/>
          </a:xfrm>
          <a:prstGeom prst="rect">
            <a:avLst/>
          </a:prstGeom>
        </p:spPr>
      </p:pic>
      <p:pic>
        <p:nvPicPr>
          <p:cNvPr id="2" name="Resim 1"/>
          <p:cNvPicPr>
            <a:picLocks noChangeAspect="1"/>
          </p:cNvPicPr>
          <p:nvPr/>
        </p:nvPicPr>
        <p:blipFill>
          <a:blip r:embed="rId3"/>
          <a:stretch>
            <a:fillRect/>
          </a:stretch>
        </p:blipFill>
        <p:spPr>
          <a:xfrm>
            <a:off x="457200" y="4214490"/>
            <a:ext cx="8362950" cy="2019300"/>
          </a:xfrm>
          <a:prstGeom prst="rect">
            <a:avLst/>
          </a:prstGeom>
        </p:spPr>
      </p:pic>
    </p:spTree>
    <p:extLst>
      <p:ext uri="{BB962C8B-B14F-4D97-AF65-F5344CB8AC3E}">
        <p14:creationId xmlns:p14="http://schemas.microsoft.com/office/powerpoint/2010/main" xmlns="" val="147634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63838" y="1696245"/>
            <a:ext cx="6056311"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İlgili Genel Müdürlük yetkilisi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 İSGB koordinatörünce onaylanan ödenek talepleri; </a:t>
            </a:r>
            <a:r>
              <a:rPr lang="tr-TR" sz="2400" b="1" kern="0" dirty="0" smtClean="0">
                <a:solidFill>
                  <a:srgbClr val="FF0000"/>
                </a:solidFill>
                <a:latin typeface="Times New Roman" pitchFamily="18" charset="0"/>
                <a:cs typeface="Times New Roman" pitchFamily="18" charset="0"/>
              </a:rPr>
              <a:t>Bakanlık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son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Bakanlık Yetkilileri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463309" y="2019933"/>
            <a:ext cx="2152650" cy="457200"/>
          </a:xfrm>
          <a:prstGeom prst="rect">
            <a:avLst/>
          </a:prstGeom>
        </p:spPr>
      </p:pic>
      <p:pic>
        <p:nvPicPr>
          <p:cNvPr id="5" name="Resim 4"/>
          <p:cNvPicPr>
            <a:picLocks noChangeAspect="1"/>
          </p:cNvPicPr>
          <p:nvPr/>
        </p:nvPicPr>
        <p:blipFill>
          <a:blip r:embed="rId3"/>
          <a:stretch>
            <a:fillRect/>
          </a:stretch>
        </p:blipFill>
        <p:spPr>
          <a:xfrm>
            <a:off x="420750" y="4377167"/>
            <a:ext cx="8373938" cy="1767553"/>
          </a:xfrm>
          <a:prstGeom prst="rect">
            <a:avLst/>
          </a:prstGeom>
        </p:spPr>
      </p:pic>
    </p:spTree>
    <p:extLst>
      <p:ext uri="{BB962C8B-B14F-4D97-AF65-F5344CB8AC3E}">
        <p14:creationId xmlns:p14="http://schemas.microsoft.com/office/powerpoint/2010/main" xmlns="" val="97983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981622"/>
            <a:ext cx="8208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501698" y="2993540"/>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7" name="Metin kutusu 16"/>
          <p:cNvSpPr txBox="1"/>
          <p:nvPr/>
        </p:nvSpPr>
        <p:spPr>
          <a:xfrm>
            <a:off x="3271732" y="1914883"/>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860318" y="3419683"/>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62316" y="3511135"/>
            <a:ext cx="2438400" cy="2438400"/>
          </a:xfrm>
          <a:prstGeom prst="rect">
            <a:avLst/>
          </a:prstGeom>
        </p:spPr>
      </p:pic>
      <p:sp>
        <p:nvSpPr>
          <p:cNvPr id="22" name="Metin kutusu 21"/>
          <p:cNvSpPr txBox="1"/>
          <p:nvPr/>
        </p:nvSpPr>
        <p:spPr>
          <a:xfrm>
            <a:off x="5875696" y="5680171"/>
            <a:ext cx="3061059"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 Yetkilisi</a:t>
            </a:r>
            <a:endParaRPr lang="tr-TR" b="1"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4001766" y="4937088"/>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45860" y="27466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4292801" y="5697603"/>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346377" y="4123569"/>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1" name="Metin kutusu 30"/>
          <p:cNvSpPr txBox="1"/>
          <p:nvPr/>
        </p:nvSpPr>
        <p:spPr>
          <a:xfrm>
            <a:off x="6648282" y="2977003"/>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509448" y="5812572"/>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7830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2936" y="1062514"/>
            <a:ext cx="868980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b="1" kern="0" dirty="0">
                <a:solidFill>
                  <a:srgbClr val="FF0000"/>
                </a:solidFill>
                <a:latin typeface="Times New Roman" pitchFamily="18" charset="0"/>
                <a:cs typeface="Times New Roman" pitchFamily="18" charset="0"/>
              </a:rPr>
              <a:t>Temel Eğitim Genel Müdürlüğüne </a:t>
            </a:r>
            <a:r>
              <a:rPr lang="tr-TR" altLang="tr-TR" b="1" kern="0" dirty="0" smtClean="0">
                <a:solidFill>
                  <a:srgbClr val="FF0000"/>
                </a:solidFill>
                <a:latin typeface="Times New Roman" pitchFamily="18" charset="0"/>
                <a:cs typeface="Times New Roman" pitchFamily="18" charset="0"/>
              </a:rPr>
              <a:t>Bağlı Okulları İle Okul/Kurumların </a:t>
            </a:r>
            <a:r>
              <a:rPr lang="tr-TR" b="1" kern="0" dirty="0" smtClean="0">
                <a:solidFill>
                  <a:srgbClr val="FF0000"/>
                </a:solidFill>
                <a:latin typeface="Times New Roman" pitchFamily="18" charset="0"/>
                <a:cs typeface="Times New Roman" pitchFamily="18" charset="0"/>
              </a:rPr>
              <a:t>Gayrimenkul Büyük Onarım Giderlerine</a:t>
            </a:r>
            <a:r>
              <a:rPr lang="tr-TR" altLang="tr-TR" b="1" kern="0" dirty="0" smtClean="0">
                <a:solidFill>
                  <a:srgbClr val="FF0000"/>
                </a:solidFill>
                <a:latin typeface="Times New Roman" pitchFamily="18" charset="0"/>
                <a:cs typeface="Times New Roman" pitchFamily="18" charset="0"/>
              </a:rPr>
              <a:t> Ait Risk </a:t>
            </a:r>
            <a:r>
              <a:rPr lang="tr-TR" altLang="tr-TR" b="1" kern="0" dirty="0">
                <a:solidFill>
                  <a:srgbClr val="FF0000"/>
                </a:solidFill>
                <a:latin typeface="Times New Roman" pitchFamily="18" charset="0"/>
                <a:cs typeface="Times New Roman" pitchFamily="18" charset="0"/>
              </a:rPr>
              <a:t>Tabanlı Mali Kaynak </a:t>
            </a:r>
            <a:r>
              <a:rPr lang="tr-TR" altLang="tr-TR" b="1" kern="0" dirty="0" smtClean="0">
                <a:solidFill>
                  <a:srgbClr val="FF0000"/>
                </a:solidFill>
                <a:latin typeface="Times New Roman" pitchFamily="18" charset="0"/>
                <a:cs typeface="Times New Roman" pitchFamily="18" charset="0"/>
              </a:rPr>
              <a:t>Talebi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Süreci</a:t>
            </a:r>
            <a:endParaRPr lang="tr-TR" altLang="tr-TR" b="1" kern="0" dirty="0">
              <a:solidFill>
                <a:srgbClr val="FF0000"/>
              </a:solidFill>
              <a:latin typeface="Times New Roman" pitchFamily="18" charset="0"/>
              <a:cs typeface="Times New Roman" pitchFamily="18" charset="0"/>
            </a:endParaRPr>
          </a:p>
          <a:p>
            <a:pPr algn="ctr"/>
            <a:endParaRPr lang="tr-TR" altLang="tr-TR" b="1" kern="0" dirty="0" smtClean="0">
              <a:solidFill>
                <a:srgbClr val="FF0000"/>
              </a:solidFill>
              <a:latin typeface="Times New Roman" pitchFamily="18" charset="0"/>
              <a:cs typeface="Times New Roman" pitchFamily="18" charset="0"/>
            </a:endParaRPr>
          </a:p>
          <a:p>
            <a:pPr algn="just"/>
            <a:endParaRPr lang="tr-TR" altLang="tr-TR"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797647"/>
            <a:ext cx="1296144" cy="1296144"/>
          </a:xfrm>
          <a:prstGeom prst="rect">
            <a:avLst/>
          </a:prstGeom>
        </p:spPr>
      </p:pic>
      <p:sp>
        <p:nvSpPr>
          <p:cNvPr id="12" name="Metin kutusu 11"/>
          <p:cNvSpPr txBox="1"/>
          <p:nvPr/>
        </p:nvSpPr>
        <p:spPr>
          <a:xfrm>
            <a:off x="454195" y="2927966"/>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37444" y="1374867"/>
            <a:ext cx="1974726" cy="1974726"/>
          </a:xfrm>
          <a:prstGeom prst="rect">
            <a:avLst/>
          </a:prstGeom>
        </p:spPr>
      </p:pic>
      <p:sp>
        <p:nvSpPr>
          <p:cNvPr id="16" name="Metin kutusu 15"/>
          <p:cNvSpPr txBox="1"/>
          <p:nvPr/>
        </p:nvSpPr>
        <p:spPr>
          <a:xfrm>
            <a:off x="6648282" y="2977175"/>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3302360" y="1834396"/>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3415" y="4364904"/>
            <a:ext cx="1603248" cy="1603248"/>
          </a:xfrm>
          <a:prstGeom prst="rect">
            <a:avLst/>
          </a:prstGeom>
        </p:spPr>
      </p:pic>
      <p:sp>
        <p:nvSpPr>
          <p:cNvPr id="18" name="Metin kutusu 17"/>
          <p:cNvSpPr txBox="1"/>
          <p:nvPr/>
        </p:nvSpPr>
        <p:spPr>
          <a:xfrm>
            <a:off x="509448" y="5837805"/>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734721" y="344604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3665132" y="4936097"/>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35739" y="27440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3897389" y="5678481"/>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246807" y="4160698"/>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31" name="Resim 3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80253" y="3855072"/>
            <a:ext cx="1603248" cy="1603248"/>
          </a:xfrm>
          <a:prstGeom prst="rect">
            <a:avLst/>
          </a:prstGeom>
        </p:spPr>
      </p:pic>
      <p:sp>
        <p:nvSpPr>
          <p:cNvPr id="32" name="Metin kutusu 31"/>
          <p:cNvSpPr txBox="1"/>
          <p:nvPr/>
        </p:nvSpPr>
        <p:spPr>
          <a:xfrm>
            <a:off x="6215530" y="5295664"/>
            <a:ext cx="2768552" cy="923330"/>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 MEM </a:t>
            </a:r>
            <a:r>
              <a:rPr lang="tr-TR" altLang="tr-TR" b="1" kern="0" dirty="0">
                <a:latin typeface="Times New Roman" pitchFamily="18" charset="0"/>
                <a:cs typeface="Times New Roman" pitchFamily="18" charset="0"/>
              </a:rPr>
              <a:t>Destek </a:t>
            </a:r>
            <a:r>
              <a:rPr lang="tr-TR" altLang="tr-TR" b="1" kern="0" dirty="0" smtClean="0">
                <a:latin typeface="Times New Roman" pitchFamily="18" charset="0"/>
                <a:cs typeface="Times New Roman" pitchFamily="18" charset="0"/>
              </a:rPr>
              <a:t>Hizmetleri/İnşaat ve Emlak Şube </a:t>
            </a:r>
            <a:r>
              <a:rPr lang="tr-TR" altLang="tr-TR" b="1" kern="0" dirty="0">
                <a:latin typeface="Times New Roman" pitchFamily="18" charset="0"/>
                <a:cs typeface="Times New Roman" pitchFamily="18" charset="0"/>
              </a:rPr>
              <a:t>yetkilisi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4715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29</a:t>
            </a:fld>
            <a:endParaRPr lang="tr-TR">
              <a:solidFill>
                <a:srgbClr val="D1282E"/>
              </a:solidFill>
            </a:endParaRPr>
          </a:p>
        </p:txBody>
      </p:sp>
      <p:sp>
        <p:nvSpPr>
          <p:cNvPr id="3" name="Dikdörtgen 2"/>
          <p:cNvSpPr/>
          <p:nvPr/>
        </p:nvSpPr>
        <p:spPr>
          <a:xfrm>
            <a:off x="244666" y="1700808"/>
            <a:ext cx="8568952" cy="4247317"/>
          </a:xfrm>
          <a:prstGeom prst="rect">
            <a:avLst/>
          </a:prstGeom>
        </p:spPr>
        <p:txBody>
          <a:bodyPr wrap="square">
            <a:spAutoFit/>
          </a:bodyPr>
          <a:lstStyle/>
          <a:p>
            <a:r>
              <a:rPr lang="tr-TR" dirty="0"/>
              <a:t>	1) Can ve mal güvenliği hususları, ileride telafisi mümkün olmayan durumlar ile idari ve hukuki süreçlerle karşılaşılmaması için ivedilikle değerlendirme yapılması,</a:t>
            </a:r>
          </a:p>
          <a:p>
            <a:endParaRPr lang="tr-TR" dirty="0"/>
          </a:p>
          <a:p>
            <a:r>
              <a:rPr lang="tr-TR" dirty="0"/>
              <a:t>	2) Ödenek talebine ilişkin sistemdeki veriler değerlendirirken, üst amirlerle paylaşılarak karar verilmesi gereken hususlara dikkat edilmesi,</a:t>
            </a:r>
          </a:p>
          <a:p>
            <a:endParaRPr lang="tr-TR" dirty="0"/>
          </a:p>
          <a:p>
            <a:r>
              <a:rPr lang="tr-TR" dirty="0"/>
              <a:t>	3) </a:t>
            </a:r>
            <a:r>
              <a:rPr lang="tr-TR" dirty="0" err="1"/>
              <a:t>Red</a:t>
            </a:r>
            <a:r>
              <a:rPr lang="tr-TR" dirty="0"/>
              <a:t> işlemi yapılırken, sistemde açıklama kısmına mutlaka </a:t>
            </a:r>
            <a:r>
              <a:rPr lang="tr-TR" dirty="0" err="1"/>
              <a:t>red</a:t>
            </a:r>
            <a:r>
              <a:rPr lang="tr-TR" dirty="0"/>
              <a:t> gerekçesinin yazılması,</a:t>
            </a:r>
          </a:p>
          <a:p>
            <a:r>
              <a:rPr lang="tr-TR" dirty="0"/>
              <a:t>	4) Onay İşlemi yapılırken, gönderilecek ödeneğe ait evrak kayıt tarih ve sayısının yazılması,</a:t>
            </a:r>
          </a:p>
          <a:p>
            <a:r>
              <a:rPr lang="tr-TR" dirty="0"/>
              <a:t>	5) Uygun olmayan ödenek kalemi ve görev alanı dışında sehven gelen taleplerin ivedilikle </a:t>
            </a:r>
            <a:r>
              <a:rPr lang="tr-TR" dirty="0" err="1"/>
              <a:t>red</a:t>
            </a:r>
            <a:r>
              <a:rPr lang="tr-TR" dirty="0"/>
              <a:t> edilmesi,</a:t>
            </a:r>
          </a:p>
          <a:p>
            <a:endParaRPr lang="tr-TR" dirty="0"/>
          </a:p>
          <a:p>
            <a:r>
              <a:rPr lang="tr-TR" dirty="0"/>
              <a:t>	6) Talep edilen ödenek ihtiyaç miktarlarının karşılanabilir düzeyde olmasına ve piyasa şartlarına uygunluğuna dikkat edilmesi,</a:t>
            </a:r>
          </a:p>
        </p:txBody>
      </p:sp>
    </p:spTree>
    <p:extLst>
      <p:ext uri="{BB962C8B-B14F-4D97-AF65-F5344CB8AC3E}">
        <p14:creationId xmlns:p14="http://schemas.microsoft.com/office/powerpoint/2010/main" xmlns="" val="35388514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465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03238" y="1823620"/>
            <a:ext cx="8208962"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	Risk </a:t>
            </a:r>
            <a:r>
              <a:rPr lang="tr-TR" altLang="tr-TR" sz="2400" kern="0" dirty="0">
                <a:latin typeface="Times New Roman" pitchFamily="18" charset="0"/>
                <a:cs typeface="Times New Roman" pitchFamily="18" charset="0"/>
              </a:rPr>
              <a:t>ve tehlike yönetimine bağlı mali ihtiyaçların; ciddi ve yakın tehlike arz etmesi durumları dikkate alınarak karşılanabilmesi amacıyla, MEBBİS İSGB modülü “</a:t>
            </a:r>
            <a:r>
              <a:rPr lang="tr-TR" altLang="tr-TR" sz="2400" b="1" i="1" kern="0" dirty="0">
                <a:solidFill>
                  <a:srgbClr val="FF0000"/>
                </a:solidFill>
                <a:latin typeface="Times New Roman" pitchFamily="18" charset="0"/>
                <a:cs typeface="Times New Roman" pitchFamily="18" charset="0"/>
              </a:rPr>
              <a:t>Kurum Risk Tabanlı Ödenek Girişi</a:t>
            </a:r>
            <a:r>
              <a:rPr lang="tr-TR" altLang="tr-TR" sz="2400" kern="0" dirty="0">
                <a:latin typeface="Times New Roman" pitchFamily="18" charset="0"/>
                <a:cs typeface="Times New Roman" pitchFamily="18" charset="0"/>
              </a:rPr>
              <a:t>” ekranı veri girişine açılmıştır. </a:t>
            </a:r>
          </a:p>
          <a:p>
            <a:pPr algn="just"/>
            <a:r>
              <a:rPr lang="tr-TR" altLang="tr-TR" sz="2400" kern="0" dirty="0">
                <a:latin typeface="Times New Roman" pitchFamily="18" charset="0"/>
                <a:cs typeface="Times New Roman" pitchFamily="18" charset="0"/>
              </a:rPr>
              <a:t>	</a:t>
            </a:r>
            <a:endParaRPr lang="tr-TR" altLang="tr-TR" sz="2400" kern="0" dirty="0" smtClean="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MEBBİS </a:t>
            </a:r>
            <a:r>
              <a:rPr lang="tr-TR" altLang="tr-TR" sz="2400" kern="0" dirty="0">
                <a:latin typeface="Times New Roman" pitchFamily="18" charset="0"/>
                <a:cs typeface="Times New Roman" pitchFamily="18" charset="0"/>
              </a:rPr>
              <a:t>İSGB modülünde, risk değerlendirmesine bağlı olarak ortaya çıkan ödenek </a:t>
            </a:r>
            <a:r>
              <a:rPr lang="tr-TR" altLang="tr-TR" sz="2400" kern="0" dirty="0" smtClean="0">
                <a:latin typeface="Times New Roman" pitchFamily="18" charset="0"/>
                <a:cs typeface="Times New Roman" pitchFamily="18" charset="0"/>
              </a:rPr>
              <a:t>taleplerinin karşılanabilmesi için yapılacak iş ve işlemler; 23.02.2018 tarihinde yayımlanan </a:t>
            </a:r>
            <a:r>
              <a:rPr lang="tr-TR" altLang="tr-TR" sz="2400" b="1" i="1" kern="0" dirty="0" smtClean="0">
                <a:solidFill>
                  <a:srgbClr val="FF0000"/>
                </a:solidFill>
                <a:latin typeface="Times New Roman" pitchFamily="18" charset="0"/>
                <a:cs typeface="Times New Roman" pitchFamily="18" charset="0"/>
              </a:rPr>
              <a:t>2018/7 </a:t>
            </a:r>
            <a:r>
              <a:rPr lang="tr-TR" altLang="tr-TR" sz="2400" b="1" i="1" kern="0" dirty="0">
                <a:solidFill>
                  <a:srgbClr val="FF0000"/>
                </a:solidFill>
                <a:latin typeface="Times New Roman" pitchFamily="18" charset="0"/>
                <a:cs typeface="Times New Roman" pitchFamily="18" charset="0"/>
              </a:rPr>
              <a:t>sayılı İş Sağlığı ve Güvenliği </a:t>
            </a:r>
            <a:r>
              <a:rPr lang="tr-TR" altLang="tr-TR" sz="2400" b="1" i="1" kern="0" dirty="0" smtClean="0">
                <a:solidFill>
                  <a:srgbClr val="FF0000"/>
                </a:solidFill>
                <a:latin typeface="Times New Roman" pitchFamily="18" charset="0"/>
                <a:cs typeface="Times New Roman" pitchFamily="18" charset="0"/>
              </a:rPr>
              <a:t>Mali </a:t>
            </a:r>
            <a:r>
              <a:rPr lang="tr-TR" altLang="tr-TR" sz="2400" b="1" i="1" kern="0" dirty="0">
                <a:solidFill>
                  <a:srgbClr val="FF0000"/>
                </a:solidFill>
                <a:latin typeface="Times New Roman" pitchFamily="18" charset="0"/>
                <a:cs typeface="Times New Roman" pitchFamily="18" charset="0"/>
              </a:rPr>
              <a:t>İhtiyaçların </a:t>
            </a:r>
            <a:r>
              <a:rPr lang="tr-TR" altLang="tr-TR" sz="2400" b="1" i="1" kern="0" dirty="0" smtClean="0">
                <a:solidFill>
                  <a:srgbClr val="FF0000"/>
                </a:solidFill>
                <a:latin typeface="Times New Roman" pitchFamily="18" charset="0"/>
                <a:cs typeface="Times New Roman" pitchFamily="18" charset="0"/>
              </a:rPr>
              <a:t>Yönetimi Genelgesi </a:t>
            </a:r>
            <a:r>
              <a:rPr lang="tr-TR" altLang="tr-TR" sz="2400" kern="0" dirty="0" smtClean="0">
                <a:latin typeface="Times New Roman" pitchFamily="18" charset="0"/>
                <a:cs typeface="Times New Roman" pitchFamily="18" charset="0"/>
              </a:rPr>
              <a:t>‘</a:t>
            </a:r>
            <a:r>
              <a:rPr lang="tr-TR" altLang="tr-TR" sz="2400" kern="0" dirty="0" err="1" smtClean="0">
                <a:latin typeface="Times New Roman" pitchFamily="18" charset="0"/>
                <a:cs typeface="Times New Roman" pitchFamily="18" charset="0"/>
              </a:rPr>
              <a:t>nde</a:t>
            </a:r>
            <a:r>
              <a:rPr lang="tr-TR" altLang="tr-TR" sz="2400" kern="0" dirty="0" smtClean="0">
                <a:latin typeface="Times New Roman" pitchFamily="18" charset="0"/>
                <a:cs typeface="Times New Roman" pitchFamily="18" charset="0"/>
              </a:rPr>
              <a:t> belirtilmektedir.</a:t>
            </a:r>
            <a:endParaRPr lang="tr-TR" altLang="tr-TR" sz="2400" dirty="0"/>
          </a:p>
        </p:txBody>
      </p:sp>
    </p:spTree>
    <p:extLst>
      <p:ext uri="{BB962C8B-B14F-4D97-AF65-F5344CB8AC3E}">
        <p14:creationId xmlns:p14="http://schemas.microsoft.com/office/powerpoint/2010/main" xmlns="" val="33351468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30</a:t>
            </a:fld>
            <a:endParaRPr lang="tr-TR">
              <a:solidFill>
                <a:srgbClr val="D1282E"/>
              </a:solidFill>
            </a:endParaRPr>
          </a:p>
        </p:txBody>
      </p:sp>
      <p:sp>
        <p:nvSpPr>
          <p:cNvPr id="4" name="Dikdörtgen 3"/>
          <p:cNvSpPr/>
          <p:nvPr/>
        </p:nvSpPr>
        <p:spPr>
          <a:xfrm>
            <a:off x="523977" y="1772816"/>
            <a:ext cx="7992888" cy="3970318"/>
          </a:xfrm>
          <a:prstGeom prst="rect">
            <a:avLst/>
          </a:prstGeom>
        </p:spPr>
        <p:txBody>
          <a:bodyPr wrap="square">
            <a:spAutoFit/>
          </a:bodyPr>
          <a:lstStyle/>
          <a:p>
            <a:r>
              <a:rPr lang="tr-TR" dirty="0"/>
              <a:t>j) İlçe İSG Büro Yöneticileri ve İl İSGB Koordinatörlerince; ödenek gönderilen risklerin ortadan kaldırıldığına veya risk skorunun kabul edilebilir seviyeye indirgendiğine dair araştırma ve saha gözetimlerinin yapılması, risk değerlendirme revizyon işleminin gerçekleştirilmesi,</a:t>
            </a:r>
          </a:p>
          <a:p>
            <a:endParaRPr lang="tr-TR" dirty="0"/>
          </a:p>
          <a:p>
            <a:r>
              <a:rPr lang="tr-TR" dirty="0"/>
              <a:t>	k) Mali yıl sonunda, bütün onay/</a:t>
            </a:r>
            <a:r>
              <a:rPr lang="tr-TR" dirty="0" err="1"/>
              <a:t>red</a:t>
            </a:r>
            <a:r>
              <a:rPr lang="tr-TR" dirty="0"/>
              <a:t> yetkililerince, gönderilen/gönderilemeyen ödenek miktarlarına ait icmal listesinin sistem üzerinden oluşturularak onaylı suretlerinin  muhafaza edilmesi,</a:t>
            </a:r>
          </a:p>
          <a:p>
            <a:r>
              <a:rPr lang="tr-TR" dirty="0"/>
              <a:t> </a:t>
            </a:r>
          </a:p>
          <a:p>
            <a:r>
              <a:rPr lang="tr-TR" dirty="0"/>
              <a:t>	l) Bilgi girişinde ve diğer tüm aşamalarda oluşacak aksaklıkların İl İSGB Koordinatörlerince Merkez </a:t>
            </a:r>
            <a:r>
              <a:rPr lang="tr-TR" dirty="0" err="1"/>
              <a:t>İSGB’nin</a:t>
            </a:r>
            <a:r>
              <a:rPr lang="tr-TR" dirty="0"/>
              <a:t> elektronik posta adresine bildirilmesi, uygulamada birlik ve koordinasyonun sağlanması, </a:t>
            </a:r>
          </a:p>
          <a:p>
            <a:endParaRPr lang="tr-TR" dirty="0"/>
          </a:p>
          <a:p>
            <a:r>
              <a:rPr lang="tr-TR" dirty="0"/>
              <a:t>	hususlarına uygun olarak süreçlerin yönetilmesi gerekmektedir.</a:t>
            </a:r>
          </a:p>
        </p:txBody>
      </p:sp>
    </p:spTree>
    <p:extLst>
      <p:ext uri="{BB962C8B-B14F-4D97-AF65-F5344CB8AC3E}">
        <p14:creationId xmlns:p14="http://schemas.microsoft.com/office/powerpoint/2010/main" xmlns="" val="39708433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31</a:t>
            </a:fld>
            <a:endParaRPr lang="tr-TR">
              <a:solidFill>
                <a:srgbClr val="D1282E"/>
              </a:solidFill>
            </a:endParaRPr>
          </a:p>
        </p:txBody>
      </p:sp>
      <p:sp>
        <p:nvSpPr>
          <p:cNvPr id="4" name="object 2"/>
          <p:cNvSpPr/>
          <p:nvPr/>
        </p:nvSpPr>
        <p:spPr>
          <a:xfrm>
            <a:off x="12803" y="1052736"/>
            <a:ext cx="3599179" cy="792088"/>
          </a:xfrm>
          <a:prstGeom prst="rect">
            <a:avLst/>
          </a:prstGeom>
          <a:blipFill>
            <a:blip r:embed="rId2" cstate="print"/>
            <a:stretch>
              <a:fillRect/>
            </a:stretch>
          </a:blipFill>
          <a:ln>
            <a:noFill/>
          </a:ln>
        </p:spPr>
        <p:txBody>
          <a:bodyPr wrap="square" lIns="0" tIns="0" rIns="0" bIns="0" rtlCol="0"/>
          <a:lstStyle/>
          <a:p>
            <a:endParaRPr>
              <a:solidFill>
                <a:srgbClr val="FF0000"/>
              </a:solidFill>
            </a:endParaRPr>
          </a:p>
        </p:txBody>
      </p:sp>
      <p:sp>
        <p:nvSpPr>
          <p:cNvPr id="5" name="object 5"/>
          <p:cNvSpPr txBox="1"/>
          <p:nvPr/>
        </p:nvSpPr>
        <p:spPr>
          <a:xfrm>
            <a:off x="762634" y="2333371"/>
            <a:ext cx="2924810" cy="330200"/>
          </a:xfrm>
          <a:prstGeom prst="rect">
            <a:avLst/>
          </a:prstGeom>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6" name="object 5"/>
          <p:cNvSpPr txBox="1"/>
          <p:nvPr/>
        </p:nvSpPr>
        <p:spPr>
          <a:xfrm>
            <a:off x="789641" y="2017272"/>
            <a:ext cx="2924810" cy="330200"/>
          </a:xfrm>
          <a:prstGeom prst="rect">
            <a:avLst/>
          </a:prstGeom>
          <a:solidFill>
            <a:schemeClr val="accent1"/>
          </a:solidFill>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7" name="object 7"/>
          <p:cNvSpPr txBox="1"/>
          <p:nvPr/>
        </p:nvSpPr>
        <p:spPr>
          <a:xfrm>
            <a:off x="4211960" y="1864872"/>
            <a:ext cx="4411345" cy="635000"/>
          </a:xfrm>
          <a:prstGeom prst="rect">
            <a:avLst/>
          </a:prstGeom>
        </p:spPr>
        <p:txBody>
          <a:bodyPr vert="horz" wrap="square" lIns="0" tIns="12700" rIns="0" bIns="0" rtlCol="0">
            <a:spAutoFit/>
          </a:bodyPr>
          <a:lstStyle/>
          <a:p>
            <a:pPr marL="12700" marR="5080">
              <a:spcBef>
                <a:spcPts val="100"/>
              </a:spcBef>
            </a:pPr>
            <a:r>
              <a:rPr sz="2000" b="1" spc="-105" dirty="0">
                <a:solidFill>
                  <a:srgbClr val="FF0000"/>
                </a:solidFill>
                <a:latin typeface="Trebuchet MS"/>
                <a:cs typeface="Trebuchet MS"/>
              </a:rPr>
              <a:t>Okul </a:t>
            </a:r>
            <a:r>
              <a:rPr sz="2000" b="1" spc="-110" dirty="0">
                <a:solidFill>
                  <a:srgbClr val="FF0000"/>
                </a:solidFill>
                <a:latin typeface="Trebuchet MS"/>
                <a:cs typeface="Trebuchet MS"/>
              </a:rPr>
              <a:t>müdürü </a:t>
            </a:r>
            <a:r>
              <a:rPr sz="2000" b="1" spc="-140" dirty="0">
                <a:solidFill>
                  <a:srgbClr val="FF0000"/>
                </a:solidFill>
                <a:latin typeface="Trebuchet MS"/>
                <a:cs typeface="Trebuchet MS"/>
              </a:rPr>
              <a:t>veya </a:t>
            </a:r>
            <a:r>
              <a:rPr sz="2000" b="1" spc="-60" dirty="0">
                <a:solidFill>
                  <a:srgbClr val="FF0000"/>
                </a:solidFill>
                <a:latin typeface="Trebuchet MS"/>
                <a:cs typeface="Trebuchet MS"/>
              </a:rPr>
              <a:t>İSG </a:t>
            </a:r>
            <a:r>
              <a:rPr sz="2000" b="1" spc="-114" dirty="0">
                <a:solidFill>
                  <a:srgbClr val="FF0000"/>
                </a:solidFill>
                <a:latin typeface="Trebuchet MS"/>
                <a:cs typeface="Trebuchet MS"/>
              </a:rPr>
              <a:t>işlemlerini</a:t>
            </a:r>
            <a:r>
              <a:rPr sz="2000" b="1" spc="-420" dirty="0">
                <a:solidFill>
                  <a:srgbClr val="FF0000"/>
                </a:solidFill>
                <a:latin typeface="Trebuchet MS"/>
                <a:cs typeface="Trebuchet MS"/>
              </a:rPr>
              <a:t> </a:t>
            </a:r>
            <a:r>
              <a:rPr sz="2000" b="1" spc="-125" dirty="0">
                <a:solidFill>
                  <a:srgbClr val="FF0000"/>
                </a:solidFill>
                <a:latin typeface="Trebuchet MS"/>
                <a:cs typeface="Trebuchet MS"/>
              </a:rPr>
              <a:t>yürüten  </a:t>
            </a:r>
            <a:r>
              <a:rPr sz="2000" b="1" spc="-110" dirty="0">
                <a:solidFill>
                  <a:srgbClr val="FF0000"/>
                </a:solidFill>
                <a:latin typeface="Trebuchet MS"/>
                <a:cs typeface="Trebuchet MS"/>
              </a:rPr>
              <a:t>müdür</a:t>
            </a:r>
            <a:r>
              <a:rPr sz="2000" b="1" spc="-165" dirty="0">
                <a:solidFill>
                  <a:srgbClr val="FF0000"/>
                </a:solidFill>
                <a:latin typeface="Trebuchet MS"/>
                <a:cs typeface="Trebuchet MS"/>
              </a:rPr>
              <a:t> </a:t>
            </a:r>
            <a:r>
              <a:rPr sz="2000" b="1" spc="-120" dirty="0">
                <a:solidFill>
                  <a:srgbClr val="FF0000"/>
                </a:solidFill>
                <a:latin typeface="Trebuchet MS"/>
                <a:cs typeface="Trebuchet MS"/>
              </a:rPr>
              <a:t>yardımcısı</a:t>
            </a:r>
            <a:endParaRPr sz="2000" dirty="0">
              <a:solidFill>
                <a:srgbClr val="FF0000"/>
              </a:solidFill>
              <a:latin typeface="Trebuchet MS"/>
              <a:cs typeface="Trebuchet MS"/>
            </a:endParaRPr>
          </a:p>
        </p:txBody>
      </p:sp>
      <p:sp>
        <p:nvSpPr>
          <p:cNvPr id="8" name="object 6"/>
          <p:cNvSpPr txBox="1"/>
          <p:nvPr/>
        </p:nvSpPr>
        <p:spPr>
          <a:xfrm>
            <a:off x="762634" y="3240405"/>
            <a:ext cx="194500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00" dirty="0">
                <a:solidFill>
                  <a:srgbClr val="FFFFFF"/>
                </a:solidFill>
                <a:latin typeface="Trebuchet MS"/>
                <a:cs typeface="Trebuchet MS"/>
              </a:rPr>
              <a:t>B- </a:t>
            </a:r>
            <a:r>
              <a:rPr sz="2000" b="1" spc="-50" dirty="0">
                <a:solidFill>
                  <a:srgbClr val="FFFFFF"/>
                </a:solidFill>
                <a:latin typeface="Trebuchet MS"/>
                <a:cs typeface="Trebuchet MS"/>
              </a:rPr>
              <a:t>TERMİN</a:t>
            </a:r>
            <a:r>
              <a:rPr sz="2000" b="1" spc="-260" dirty="0">
                <a:solidFill>
                  <a:srgbClr val="FFFFFF"/>
                </a:solidFill>
                <a:latin typeface="Trebuchet MS"/>
                <a:cs typeface="Trebuchet MS"/>
              </a:rPr>
              <a:t> </a:t>
            </a:r>
            <a:r>
              <a:rPr sz="2000" b="1" spc="-95" dirty="0">
                <a:solidFill>
                  <a:srgbClr val="FFFFFF"/>
                </a:solidFill>
                <a:latin typeface="Trebuchet MS"/>
                <a:cs typeface="Trebuchet MS"/>
              </a:rPr>
              <a:t>SÜRESİ</a:t>
            </a:r>
            <a:endParaRPr sz="2000" dirty="0">
              <a:latin typeface="Trebuchet MS"/>
              <a:cs typeface="Trebuchet MS"/>
            </a:endParaRPr>
          </a:p>
        </p:txBody>
      </p:sp>
      <p:sp>
        <p:nvSpPr>
          <p:cNvPr id="9" name="object 8"/>
          <p:cNvSpPr txBox="1"/>
          <p:nvPr/>
        </p:nvSpPr>
        <p:spPr>
          <a:xfrm>
            <a:off x="4291966" y="3087688"/>
            <a:ext cx="4474845" cy="635635"/>
          </a:xfrm>
          <a:prstGeom prst="rect">
            <a:avLst/>
          </a:prstGeom>
        </p:spPr>
        <p:txBody>
          <a:bodyPr vert="horz" wrap="square" lIns="0" tIns="12700" rIns="0" bIns="0" rtlCol="0">
            <a:spAutoFit/>
          </a:bodyPr>
          <a:lstStyle/>
          <a:p>
            <a:pPr marL="12700">
              <a:spcBef>
                <a:spcPts val="100"/>
              </a:spcBef>
            </a:pPr>
            <a:r>
              <a:rPr sz="2000" b="1" spc="-110" dirty="0">
                <a:solidFill>
                  <a:srgbClr val="FF0000"/>
                </a:solidFill>
                <a:latin typeface="Trebuchet MS"/>
                <a:cs typeface="Trebuchet MS"/>
              </a:rPr>
              <a:t>Risklerin </a:t>
            </a:r>
            <a:r>
              <a:rPr sz="2000" b="1" spc="-105" dirty="0">
                <a:solidFill>
                  <a:srgbClr val="FF0000"/>
                </a:solidFill>
                <a:latin typeface="Trebuchet MS"/>
                <a:cs typeface="Trebuchet MS"/>
              </a:rPr>
              <a:t>giderilmesi </a:t>
            </a:r>
            <a:r>
              <a:rPr sz="2000" b="1" spc="-125" dirty="0">
                <a:solidFill>
                  <a:srgbClr val="FF0000"/>
                </a:solidFill>
                <a:latin typeface="Trebuchet MS"/>
                <a:cs typeface="Trebuchet MS"/>
              </a:rPr>
              <a:t>için </a:t>
            </a:r>
            <a:r>
              <a:rPr sz="2000" b="1" spc="-85" dirty="0">
                <a:solidFill>
                  <a:srgbClr val="FF0000"/>
                </a:solidFill>
                <a:latin typeface="Trebuchet MS"/>
                <a:cs typeface="Trebuchet MS"/>
              </a:rPr>
              <a:t>ön</a:t>
            </a:r>
            <a:r>
              <a:rPr sz="2000" b="1" spc="-459" dirty="0">
                <a:solidFill>
                  <a:srgbClr val="FF0000"/>
                </a:solidFill>
                <a:latin typeface="Trebuchet MS"/>
                <a:cs typeface="Trebuchet MS"/>
              </a:rPr>
              <a:t> </a:t>
            </a:r>
            <a:r>
              <a:rPr sz="2000" b="1" spc="-105" dirty="0">
                <a:solidFill>
                  <a:srgbClr val="FF0000"/>
                </a:solidFill>
                <a:latin typeface="Trebuchet MS"/>
                <a:cs typeface="Trebuchet MS"/>
              </a:rPr>
              <a:t>görülen </a:t>
            </a:r>
            <a:r>
              <a:rPr sz="2000" b="1" spc="-114" dirty="0">
                <a:solidFill>
                  <a:srgbClr val="FF0000"/>
                </a:solidFill>
                <a:latin typeface="Trebuchet MS"/>
                <a:cs typeface="Trebuchet MS"/>
              </a:rPr>
              <a:t>makul</a:t>
            </a:r>
            <a:endParaRPr sz="2000" dirty="0">
              <a:solidFill>
                <a:srgbClr val="FF0000"/>
              </a:solidFill>
              <a:latin typeface="Trebuchet MS"/>
              <a:cs typeface="Trebuchet MS"/>
            </a:endParaRPr>
          </a:p>
          <a:p>
            <a:pPr marL="12700"/>
            <a:r>
              <a:rPr sz="2000" b="1" spc="-120" dirty="0">
                <a:solidFill>
                  <a:srgbClr val="FF0000"/>
                </a:solidFill>
                <a:latin typeface="Trebuchet MS"/>
                <a:cs typeface="Trebuchet MS"/>
              </a:rPr>
              <a:t>süre</a:t>
            </a:r>
            <a:endParaRPr sz="2000" dirty="0">
              <a:solidFill>
                <a:srgbClr val="FF0000"/>
              </a:solidFill>
              <a:latin typeface="Trebuchet MS"/>
              <a:cs typeface="Trebuchet MS"/>
            </a:endParaRPr>
          </a:p>
        </p:txBody>
      </p:sp>
      <p:sp>
        <p:nvSpPr>
          <p:cNvPr id="10" name="object 4"/>
          <p:cNvSpPr txBox="1"/>
          <p:nvPr/>
        </p:nvSpPr>
        <p:spPr>
          <a:xfrm>
            <a:off x="927753" y="5052571"/>
            <a:ext cx="264858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45" dirty="0">
                <a:solidFill>
                  <a:srgbClr val="FFFFFF"/>
                </a:solidFill>
                <a:latin typeface="Trebuchet MS"/>
                <a:cs typeface="Trebuchet MS"/>
              </a:rPr>
              <a:t>C- </a:t>
            </a:r>
            <a:r>
              <a:rPr sz="2000" b="1" spc="-90" dirty="0">
                <a:solidFill>
                  <a:srgbClr val="FFFFFF"/>
                </a:solidFill>
                <a:latin typeface="Trebuchet MS"/>
                <a:cs typeface="Trebuchet MS"/>
              </a:rPr>
              <a:t>RİSK</a:t>
            </a:r>
            <a:r>
              <a:rPr sz="2000" b="1" spc="-200" dirty="0">
                <a:solidFill>
                  <a:srgbClr val="FFFFFF"/>
                </a:solidFill>
                <a:latin typeface="Trebuchet MS"/>
                <a:cs typeface="Trebuchet MS"/>
              </a:rPr>
              <a:t> </a:t>
            </a:r>
            <a:r>
              <a:rPr sz="2000" b="1" spc="-85" dirty="0">
                <a:solidFill>
                  <a:srgbClr val="FFFFFF"/>
                </a:solidFill>
                <a:latin typeface="Trebuchet MS"/>
                <a:cs typeface="Trebuchet MS"/>
              </a:rPr>
              <a:t>DEĞERLENDİRME</a:t>
            </a:r>
            <a:endParaRPr sz="2000" dirty="0">
              <a:latin typeface="Trebuchet MS"/>
              <a:cs typeface="Trebuchet MS"/>
            </a:endParaRPr>
          </a:p>
        </p:txBody>
      </p:sp>
      <p:sp>
        <p:nvSpPr>
          <p:cNvPr id="11" name="object 3"/>
          <p:cNvSpPr txBox="1"/>
          <p:nvPr/>
        </p:nvSpPr>
        <p:spPr>
          <a:xfrm>
            <a:off x="4293230" y="4289936"/>
            <a:ext cx="2895600" cy="1855470"/>
          </a:xfrm>
          <a:prstGeom prst="rect">
            <a:avLst/>
          </a:prstGeom>
        </p:spPr>
        <p:txBody>
          <a:bodyPr vert="horz" wrap="square" lIns="0" tIns="12700" rIns="0" bIns="0" rtlCol="0">
            <a:spAutoFit/>
          </a:bodyPr>
          <a:lstStyle/>
          <a:p>
            <a:pPr marL="276860" indent="-264160">
              <a:spcBef>
                <a:spcPts val="100"/>
              </a:spcBef>
              <a:buAutoNum type="arabicPlain"/>
              <a:tabLst>
                <a:tab pos="276860" algn="l"/>
              </a:tabLst>
            </a:pPr>
            <a:r>
              <a:rPr sz="2000" b="1" spc="-175" dirty="0">
                <a:solidFill>
                  <a:srgbClr val="FF0000"/>
                </a:solidFill>
                <a:latin typeface="Trebuchet MS"/>
                <a:cs typeface="Trebuchet MS"/>
              </a:rPr>
              <a:t>Tehlike </a:t>
            </a:r>
            <a:r>
              <a:rPr sz="2000" b="1" spc="-140" dirty="0">
                <a:solidFill>
                  <a:srgbClr val="FF0000"/>
                </a:solidFill>
                <a:latin typeface="Trebuchet MS"/>
                <a:cs typeface="Trebuchet MS"/>
              </a:rPr>
              <a:t>ve </a:t>
            </a:r>
            <a:r>
              <a:rPr sz="2000" b="1" spc="-105" dirty="0">
                <a:solidFill>
                  <a:srgbClr val="FF0000"/>
                </a:solidFill>
                <a:latin typeface="Trebuchet MS"/>
                <a:cs typeface="Trebuchet MS"/>
              </a:rPr>
              <a:t>Risk</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5" dirty="0">
                <a:solidFill>
                  <a:srgbClr val="FF0000"/>
                </a:solidFill>
                <a:latin typeface="Trebuchet MS"/>
                <a:cs typeface="Trebuchet MS"/>
              </a:rPr>
              <a:t>analizi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5" dirty="0">
                <a:solidFill>
                  <a:srgbClr val="FF0000"/>
                </a:solidFill>
                <a:latin typeface="Trebuchet MS"/>
                <a:cs typeface="Trebuchet MS"/>
              </a:rPr>
              <a:t> </a:t>
            </a:r>
            <a:r>
              <a:rPr sz="2000" b="1" spc="-114" dirty="0">
                <a:solidFill>
                  <a:srgbClr val="FF0000"/>
                </a:solidFill>
                <a:latin typeface="Trebuchet MS"/>
                <a:cs typeface="Trebuchet MS"/>
              </a:rPr>
              <a:t>değerlendirmesi</a:t>
            </a:r>
            <a:endParaRPr sz="2000" dirty="0">
              <a:solidFill>
                <a:srgbClr val="FF0000"/>
              </a:solidFill>
              <a:latin typeface="Trebuchet MS"/>
              <a:cs typeface="Trebuchet MS"/>
            </a:endParaRPr>
          </a:p>
          <a:p>
            <a:pPr marL="276860" indent="-264160">
              <a:spcBef>
                <a:spcPts val="5"/>
              </a:spcBef>
              <a:buAutoNum type="arabicPlain"/>
              <a:tabLst>
                <a:tab pos="276860" algn="l"/>
              </a:tabLst>
            </a:pPr>
            <a:r>
              <a:rPr sz="2000" b="1" spc="-105" dirty="0">
                <a:solidFill>
                  <a:srgbClr val="FF0000"/>
                </a:solidFill>
                <a:latin typeface="Trebuchet MS"/>
                <a:cs typeface="Trebuchet MS"/>
              </a:rPr>
              <a:t>Risk </a:t>
            </a:r>
            <a:r>
              <a:rPr sz="2000" b="1" spc="-120" dirty="0">
                <a:solidFill>
                  <a:srgbClr val="FF0000"/>
                </a:solidFill>
                <a:latin typeface="Trebuchet MS"/>
                <a:cs typeface="Trebuchet MS"/>
              </a:rPr>
              <a:t>değerlendirme</a:t>
            </a:r>
            <a:r>
              <a:rPr sz="2000" b="1" spc="-235" dirty="0">
                <a:solidFill>
                  <a:srgbClr val="FF0000"/>
                </a:solidFill>
                <a:latin typeface="Trebuchet MS"/>
                <a:cs typeface="Trebuchet MS"/>
              </a:rPr>
              <a:t> </a:t>
            </a:r>
            <a:r>
              <a:rPr sz="2000" b="1" spc="-120" dirty="0">
                <a:solidFill>
                  <a:srgbClr val="FF0000"/>
                </a:solidFill>
                <a:latin typeface="Trebuchet MS"/>
                <a:cs typeface="Trebuchet MS"/>
              </a:rPr>
              <a:t>ekibi</a:t>
            </a:r>
            <a:endParaRPr sz="2000" dirty="0">
              <a:solidFill>
                <a:srgbClr val="FF0000"/>
              </a:solidFill>
              <a:latin typeface="Trebuchet MS"/>
              <a:cs typeface="Trebuchet MS"/>
            </a:endParaRPr>
          </a:p>
          <a:p>
            <a:pPr marL="276860" indent="-264160">
              <a:buAutoNum type="arabicPlain"/>
              <a:tabLst>
                <a:tab pos="276860" algn="l"/>
              </a:tabLst>
            </a:pPr>
            <a:r>
              <a:rPr sz="2000" b="1" spc="-110" dirty="0">
                <a:solidFill>
                  <a:srgbClr val="FF0000"/>
                </a:solidFill>
                <a:latin typeface="Trebuchet MS"/>
                <a:cs typeface="Trebuchet MS"/>
              </a:rPr>
              <a:t>Kontrol</a:t>
            </a:r>
            <a:r>
              <a:rPr sz="2000" b="1" spc="-204" dirty="0">
                <a:solidFill>
                  <a:srgbClr val="FF0000"/>
                </a:solidFill>
                <a:latin typeface="Trebuchet MS"/>
                <a:cs typeface="Trebuchet MS"/>
              </a:rPr>
              <a:t> </a:t>
            </a:r>
            <a:r>
              <a:rPr sz="2000" b="1" spc="-114" dirty="0">
                <a:solidFill>
                  <a:srgbClr val="FF0000"/>
                </a:solidFill>
                <a:latin typeface="Trebuchet MS"/>
                <a:cs typeface="Trebuchet MS"/>
              </a:rPr>
              <a:t>listeleri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0" dirty="0">
                <a:solidFill>
                  <a:srgbClr val="FF0000"/>
                </a:solidFill>
                <a:latin typeface="Trebuchet MS"/>
                <a:cs typeface="Trebuchet MS"/>
              </a:rPr>
              <a:t>Skoru</a:t>
            </a:r>
            <a:endParaRPr sz="2000" dirty="0">
              <a:solidFill>
                <a:srgbClr val="FF0000"/>
              </a:solidFill>
              <a:latin typeface="Trebuchet MS"/>
              <a:cs typeface="Trebuchet MS"/>
            </a:endParaRPr>
          </a:p>
        </p:txBody>
      </p:sp>
    </p:spTree>
    <p:extLst>
      <p:ext uri="{BB962C8B-B14F-4D97-AF65-F5344CB8AC3E}">
        <p14:creationId xmlns:p14="http://schemas.microsoft.com/office/powerpoint/2010/main" xmlns="" val="2688860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32</a:t>
            </a:fld>
            <a:endParaRPr lang="tr-TR">
              <a:solidFill>
                <a:srgbClr val="D1282E"/>
              </a:solidFill>
            </a:endParaRPr>
          </a:p>
        </p:txBody>
      </p:sp>
      <p:sp>
        <p:nvSpPr>
          <p:cNvPr id="3" name="object 2"/>
          <p:cNvSpPr/>
          <p:nvPr/>
        </p:nvSpPr>
        <p:spPr>
          <a:xfrm>
            <a:off x="259529" y="1124744"/>
            <a:ext cx="5928360" cy="95952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330517" y="2511361"/>
            <a:ext cx="7190740" cy="2160270"/>
          </a:xfrm>
          <a:prstGeom prst="rect">
            <a:avLst/>
          </a:prstGeom>
        </p:spPr>
        <p:txBody>
          <a:bodyPr vert="horz" wrap="square" lIns="0" tIns="12700" rIns="0" bIns="0" rtlCol="0">
            <a:spAutoFit/>
          </a:bodyPr>
          <a:lstStyle/>
          <a:p>
            <a:pPr marL="12700">
              <a:spcBef>
                <a:spcPts val="100"/>
              </a:spcBef>
            </a:pPr>
            <a:r>
              <a:rPr sz="2000" b="1" spc="-140" dirty="0">
                <a:latin typeface="Trebuchet MS" panose="020B0603020202020204" pitchFamily="34" charset="0"/>
                <a:cs typeface="Trebuchet MS"/>
              </a:rPr>
              <a:t>Toplam </a:t>
            </a:r>
            <a:r>
              <a:rPr sz="2000" b="1" spc="-160" dirty="0">
                <a:latin typeface="Trebuchet MS" panose="020B0603020202020204" pitchFamily="34" charset="0"/>
                <a:cs typeface="Trebuchet MS"/>
              </a:rPr>
              <a:t>15 </a:t>
            </a:r>
            <a:r>
              <a:rPr sz="2000" b="1" spc="-105" dirty="0">
                <a:latin typeface="Trebuchet MS" panose="020B0603020202020204" pitchFamily="34" charset="0"/>
                <a:cs typeface="Trebuchet MS"/>
              </a:rPr>
              <a:t>maddeden </a:t>
            </a:r>
            <a:r>
              <a:rPr sz="2000" b="1" spc="-85" dirty="0">
                <a:latin typeface="Trebuchet MS" panose="020B0603020202020204" pitchFamily="34" charset="0"/>
                <a:cs typeface="Trebuchet MS"/>
              </a:rPr>
              <a:t>oluşan </a:t>
            </a:r>
            <a:r>
              <a:rPr sz="2000" b="1" spc="-120" dirty="0">
                <a:latin typeface="Trebuchet MS" panose="020B0603020202020204" pitchFamily="34" charset="0"/>
                <a:cs typeface="Trebuchet MS"/>
              </a:rPr>
              <a:t>genelge</a:t>
            </a:r>
            <a:r>
              <a:rPr sz="2000" b="1" spc="-290" dirty="0">
                <a:latin typeface="Trebuchet MS" panose="020B0603020202020204" pitchFamily="34" charset="0"/>
                <a:cs typeface="Trebuchet MS"/>
              </a:rPr>
              <a:t> </a:t>
            </a:r>
            <a:r>
              <a:rPr sz="2000" b="1" spc="-135" dirty="0">
                <a:latin typeface="Trebuchet MS" panose="020B0603020202020204" pitchFamily="34" charset="0"/>
                <a:cs typeface="Trebuchet MS"/>
              </a:rPr>
              <a:t>ile;</a:t>
            </a:r>
            <a:endParaRPr sz="2000" dirty="0">
              <a:latin typeface="Trebuchet MS" panose="020B0603020202020204" pitchFamily="34" charset="0"/>
              <a:cs typeface="Trebuchet MS"/>
            </a:endParaRPr>
          </a:p>
          <a:p>
            <a:pPr>
              <a:spcBef>
                <a:spcPts val="45"/>
              </a:spcBef>
            </a:pPr>
            <a:endParaRPr sz="2000" dirty="0">
              <a:latin typeface="Trebuchet MS" panose="020B0603020202020204" pitchFamily="34" charset="0"/>
              <a:cs typeface="Times New Roman"/>
            </a:endParaRPr>
          </a:p>
          <a:p>
            <a:pPr marL="355600" indent="-342900">
              <a:buFont typeface="Arial"/>
              <a:buChar char="-"/>
              <a:tabLst>
                <a:tab pos="354965" algn="l"/>
                <a:tab pos="355600" algn="l"/>
              </a:tabLst>
            </a:pPr>
            <a:r>
              <a:rPr sz="2000" b="1" spc="-95" dirty="0">
                <a:latin typeface="Trebuchet MS" panose="020B0603020202020204" pitchFamily="34" charset="0"/>
                <a:cs typeface="Trebuchet MS"/>
              </a:rPr>
              <a:t>Okul/kurum</a:t>
            </a:r>
            <a:r>
              <a:rPr sz="2000" b="1" spc="-300" dirty="0">
                <a:latin typeface="Trebuchet MS" panose="020B0603020202020204" pitchFamily="34" charset="0"/>
                <a:cs typeface="Trebuchet MS"/>
              </a:rPr>
              <a:t> </a:t>
            </a:r>
            <a:r>
              <a:rPr sz="2000" b="1" spc="-114" dirty="0">
                <a:latin typeface="Trebuchet MS" panose="020B0603020202020204" pitchFamily="34" charset="0"/>
                <a:cs typeface="Trebuchet MS"/>
              </a:rPr>
              <a:t>müdürleri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70" dirty="0">
                <a:latin typeface="Trebuchet MS" panose="020B0603020202020204" pitchFamily="34" charset="0"/>
                <a:cs typeface="Trebuchet MS"/>
              </a:rPr>
              <a:t>İl/İlçe </a:t>
            </a:r>
            <a:r>
              <a:rPr sz="2000" b="1" spc="-65" dirty="0">
                <a:latin typeface="Trebuchet MS" panose="020B0603020202020204" pitchFamily="34" charset="0"/>
                <a:cs typeface="Trebuchet MS"/>
              </a:rPr>
              <a:t>İSGB</a:t>
            </a:r>
            <a:r>
              <a:rPr sz="2000" b="1" spc="-295" dirty="0">
                <a:latin typeface="Trebuchet MS" panose="020B0603020202020204" pitchFamily="34" charset="0"/>
                <a:cs typeface="Trebuchet MS"/>
              </a:rPr>
              <a:t> </a:t>
            </a:r>
            <a:r>
              <a:rPr sz="2000" b="1" spc="-125" dirty="0">
                <a:latin typeface="Trebuchet MS" panose="020B0603020202020204" pitchFamily="34" charset="0"/>
                <a:cs typeface="Trebuchet MS"/>
              </a:rPr>
              <a:t>yöneticileri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114" dirty="0">
                <a:latin typeface="Trebuchet MS" panose="020B0603020202020204" pitchFamily="34" charset="0"/>
                <a:cs typeface="Trebuchet MS"/>
              </a:rPr>
              <a:t>Destek </a:t>
            </a:r>
            <a:r>
              <a:rPr sz="2000" b="1" spc="-135" dirty="0">
                <a:latin typeface="Trebuchet MS" panose="020B0603020202020204" pitchFamily="34" charset="0"/>
                <a:cs typeface="Trebuchet MS"/>
              </a:rPr>
              <a:t>Hizmetleri </a:t>
            </a:r>
            <a:r>
              <a:rPr sz="2000" b="1" spc="-110" dirty="0">
                <a:latin typeface="Trebuchet MS" panose="020B0603020202020204" pitchFamily="34" charset="0"/>
                <a:cs typeface="Trebuchet MS"/>
              </a:rPr>
              <a:t>Şube </a:t>
            </a:r>
            <a:r>
              <a:rPr sz="2000" b="1" spc="-65" dirty="0">
                <a:latin typeface="Trebuchet MS" panose="020B0603020202020204" pitchFamily="34" charset="0"/>
                <a:cs typeface="Trebuchet MS"/>
              </a:rPr>
              <a:t>Müdürlüğü </a:t>
            </a:r>
            <a:r>
              <a:rPr sz="2000" b="1" spc="-125" dirty="0">
                <a:latin typeface="Trebuchet MS" panose="020B0603020202020204" pitchFamily="34" charset="0"/>
                <a:cs typeface="Trebuchet MS"/>
              </a:rPr>
              <a:t>yetkilileri</a:t>
            </a:r>
            <a:r>
              <a:rPr sz="2000" b="1" spc="-415" dirty="0">
                <a:latin typeface="Trebuchet MS" panose="020B0603020202020204" pitchFamily="34" charset="0"/>
                <a:cs typeface="Trebuchet MS"/>
              </a:rPr>
              <a:t> </a:t>
            </a:r>
            <a:r>
              <a:rPr sz="2000" b="1" spc="-145" dirty="0">
                <a:latin typeface="Trebuchet MS" panose="020B0603020202020204" pitchFamily="34" charset="0"/>
                <a:cs typeface="Trebuchet MS"/>
              </a:rPr>
              <a:t>ve</a:t>
            </a:r>
            <a:endParaRPr sz="2000" dirty="0">
              <a:latin typeface="Trebuchet MS" panose="020B0603020202020204" pitchFamily="34" charset="0"/>
              <a:cs typeface="Trebuchet MS"/>
            </a:endParaRPr>
          </a:p>
          <a:p>
            <a:pPr marL="355600" indent="-342900">
              <a:spcBef>
                <a:spcPts val="5"/>
              </a:spcBef>
              <a:buFont typeface="Arial"/>
              <a:buChar char="-"/>
              <a:tabLst>
                <a:tab pos="354965" algn="l"/>
                <a:tab pos="355600" algn="l"/>
              </a:tabLst>
            </a:pPr>
            <a:r>
              <a:rPr sz="2000" b="1" spc="-105" dirty="0">
                <a:latin typeface="Trebuchet MS" panose="020B0603020202020204" pitchFamily="34" charset="0"/>
                <a:cs typeface="Trebuchet MS"/>
              </a:rPr>
              <a:t>Bakanlık </a:t>
            </a:r>
            <a:r>
              <a:rPr sz="2000" b="1" spc="-95" dirty="0">
                <a:latin typeface="Trebuchet MS" panose="020B0603020202020204" pitchFamily="34" charset="0"/>
                <a:cs typeface="Trebuchet MS"/>
              </a:rPr>
              <a:t>ilgili </a:t>
            </a:r>
            <a:r>
              <a:rPr sz="2000" b="1" spc="-120" dirty="0">
                <a:latin typeface="Trebuchet MS" panose="020B0603020202020204" pitchFamily="34" charset="0"/>
                <a:cs typeface="Trebuchet MS"/>
              </a:rPr>
              <a:t>yetkililerinin yapacakları </a:t>
            </a:r>
            <a:r>
              <a:rPr sz="2000" b="1" spc="-114" dirty="0">
                <a:latin typeface="Trebuchet MS" panose="020B0603020202020204" pitchFamily="34" charset="0"/>
                <a:cs typeface="Trebuchet MS"/>
              </a:rPr>
              <a:t>işlemler maddeler</a:t>
            </a:r>
            <a:r>
              <a:rPr sz="2000" b="1" spc="-390" dirty="0">
                <a:latin typeface="Trebuchet MS" panose="020B0603020202020204" pitchFamily="34" charset="0"/>
                <a:cs typeface="Trebuchet MS"/>
              </a:rPr>
              <a:t> </a:t>
            </a:r>
            <a:r>
              <a:rPr sz="2000" b="1" spc="-105" dirty="0">
                <a:latin typeface="Trebuchet MS" panose="020B0603020202020204" pitchFamily="34" charset="0"/>
                <a:cs typeface="Trebuchet MS"/>
              </a:rPr>
              <a:t>halinde</a:t>
            </a:r>
            <a:endParaRPr sz="2000" dirty="0">
              <a:latin typeface="Trebuchet MS" panose="020B0603020202020204" pitchFamily="34" charset="0"/>
              <a:cs typeface="Trebuchet MS"/>
            </a:endParaRPr>
          </a:p>
          <a:p>
            <a:pPr marL="355600"/>
            <a:r>
              <a:rPr sz="2000" b="1" spc="-125" dirty="0">
                <a:latin typeface="Trebuchet MS" panose="020B0603020202020204" pitchFamily="34" charset="0"/>
                <a:cs typeface="Trebuchet MS"/>
              </a:rPr>
              <a:t>sunulmuştur.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xmlns="" val="14323829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33</a:t>
            </a:fld>
            <a:endParaRPr lang="tr-TR">
              <a:solidFill>
                <a:srgbClr val="D1282E"/>
              </a:solidFill>
            </a:endParaRPr>
          </a:p>
        </p:txBody>
      </p:sp>
      <p:sp>
        <p:nvSpPr>
          <p:cNvPr id="3" name="object 2"/>
          <p:cNvSpPr/>
          <p:nvPr/>
        </p:nvSpPr>
        <p:spPr>
          <a:xfrm>
            <a:off x="611560" y="1268760"/>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611560" y="2564904"/>
            <a:ext cx="7794625" cy="2187778"/>
          </a:xfrm>
          <a:prstGeom prst="rect">
            <a:avLst/>
          </a:prstGeom>
        </p:spPr>
        <p:txBody>
          <a:bodyPr vert="horz" wrap="square" lIns="0" tIns="12700" rIns="0" bIns="0" rtlCol="0">
            <a:spAutoFit/>
          </a:bodyPr>
          <a:lstStyle/>
          <a:p>
            <a:pPr marL="12700" marR="155575">
              <a:spcBef>
                <a:spcPts val="100"/>
              </a:spcBef>
              <a:buSzPct val="95000"/>
              <a:tabLst>
                <a:tab pos="220979" algn="l"/>
              </a:tabLst>
            </a:pPr>
            <a:r>
              <a:rPr sz="2000" spc="-114" dirty="0">
                <a:latin typeface="Trebuchet MS" panose="020B0603020202020204" pitchFamily="34" charset="0"/>
                <a:cs typeface="Trebuchet MS"/>
              </a:rPr>
              <a:t>Ekonomik kodlara </a:t>
            </a:r>
            <a:r>
              <a:rPr sz="2000" spc="-110" dirty="0">
                <a:latin typeface="Trebuchet MS" panose="020B0603020202020204" pitchFamily="34" charset="0"/>
                <a:cs typeface="Trebuchet MS"/>
              </a:rPr>
              <a:t>uygun </a:t>
            </a:r>
            <a:r>
              <a:rPr sz="2000" spc="-114" dirty="0">
                <a:latin typeface="Trebuchet MS" panose="020B0603020202020204" pitchFamily="34" charset="0"/>
                <a:cs typeface="Trebuchet MS"/>
              </a:rPr>
              <a:t>ödenek </a:t>
            </a:r>
            <a:r>
              <a:rPr sz="2000" spc="-110" dirty="0">
                <a:latin typeface="Trebuchet MS" panose="020B0603020202020204" pitchFamily="34" charset="0"/>
                <a:cs typeface="Trebuchet MS"/>
              </a:rPr>
              <a:t>talep </a:t>
            </a:r>
            <a:r>
              <a:rPr sz="2000" spc="-150" dirty="0">
                <a:latin typeface="Trebuchet MS" panose="020B0603020202020204" pitchFamily="34" charset="0"/>
                <a:cs typeface="Trebuchet MS"/>
              </a:rPr>
              <a:t>edilecektir. </a:t>
            </a:r>
            <a:r>
              <a:rPr sz="2000" spc="-160" dirty="0">
                <a:latin typeface="Trebuchet MS" panose="020B0603020202020204" pitchFamily="34" charset="0"/>
                <a:cs typeface="Trebuchet MS"/>
              </a:rPr>
              <a:t>5018 </a:t>
            </a:r>
            <a:r>
              <a:rPr sz="2000" spc="-105" dirty="0">
                <a:latin typeface="Trebuchet MS" panose="020B0603020202020204" pitchFamily="34" charset="0"/>
                <a:cs typeface="Trebuchet MS"/>
              </a:rPr>
              <a:t>sayılı </a:t>
            </a:r>
            <a:r>
              <a:rPr sz="2000" spc="-114" dirty="0">
                <a:latin typeface="Trebuchet MS" panose="020B0603020202020204" pitchFamily="34" charset="0"/>
                <a:cs typeface="Trebuchet MS"/>
              </a:rPr>
              <a:t>kanun</a:t>
            </a:r>
            <a:r>
              <a:rPr sz="2000" spc="-440" dirty="0">
                <a:latin typeface="Trebuchet MS" panose="020B0603020202020204" pitchFamily="34" charset="0"/>
                <a:cs typeface="Trebuchet MS"/>
              </a:rPr>
              <a:t> </a:t>
            </a:r>
            <a:r>
              <a:rPr sz="2000" spc="-140" dirty="0">
                <a:latin typeface="Trebuchet MS" panose="020B0603020202020204" pitchFamily="34" charset="0"/>
                <a:cs typeface="Trebuchet MS"/>
              </a:rPr>
              <a:t>ve  </a:t>
            </a:r>
            <a:r>
              <a:rPr sz="2000" spc="-160" dirty="0">
                <a:latin typeface="Trebuchet MS" panose="020B0603020202020204" pitchFamily="34" charset="0"/>
                <a:cs typeface="Trebuchet MS"/>
              </a:rPr>
              <a:t>yazı </a:t>
            </a:r>
            <a:r>
              <a:rPr sz="2000" spc="-125" dirty="0">
                <a:latin typeface="Trebuchet MS" panose="020B0603020202020204" pitchFamily="34" charset="0"/>
                <a:cs typeface="Trebuchet MS"/>
              </a:rPr>
              <a:t>ekinde </a:t>
            </a:r>
            <a:r>
              <a:rPr sz="2000" spc="-114" dirty="0">
                <a:latin typeface="Trebuchet MS" panose="020B0603020202020204" pitchFamily="34" charset="0"/>
                <a:cs typeface="Trebuchet MS"/>
              </a:rPr>
              <a:t>sunulacak kod </a:t>
            </a:r>
            <a:r>
              <a:rPr sz="2000" spc="-120" dirty="0">
                <a:latin typeface="Trebuchet MS" panose="020B0603020202020204" pitchFamily="34" charset="0"/>
                <a:cs typeface="Trebuchet MS"/>
              </a:rPr>
              <a:t>listelerinden </a:t>
            </a:r>
            <a:r>
              <a:rPr sz="2000" spc="-125" dirty="0">
                <a:latin typeface="Trebuchet MS" panose="020B0603020202020204" pitchFamily="34" charset="0"/>
                <a:cs typeface="Trebuchet MS"/>
              </a:rPr>
              <a:t>faydalanılmalıdır. </a:t>
            </a:r>
            <a:r>
              <a:rPr sz="2000" spc="-135" dirty="0">
                <a:latin typeface="Trebuchet MS" panose="020B0603020202020204" pitchFamily="34" charset="0"/>
                <a:cs typeface="Trebuchet MS"/>
              </a:rPr>
              <a:t>Yanlış </a:t>
            </a:r>
            <a:r>
              <a:rPr sz="2000" spc="-100" dirty="0">
                <a:latin typeface="Trebuchet MS" panose="020B0603020202020204" pitchFamily="34" charset="0"/>
                <a:cs typeface="Trebuchet MS"/>
              </a:rPr>
              <a:t>kodlama  </a:t>
            </a:r>
            <a:r>
              <a:rPr sz="2000" spc="-90" dirty="0">
                <a:latin typeface="Trebuchet MS" panose="020B0603020202020204" pitchFamily="34" charset="0"/>
                <a:cs typeface="Trebuchet MS"/>
              </a:rPr>
              <a:t>olduğunda </a:t>
            </a:r>
            <a:r>
              <a:rPr sz="2000" spc="-105" dirty="0">
                <a:latin typeface="Trebuchet MS" panose="020B0603020202020204" pitchFamily="34" charset="0"/>
                <a:cs typeface="Trebuchet MS"/>
              </a:rPr>
              <a:t>başvuru </a:t>
            </a:r>
            <a:r>
              <a:rPr sz="2000" spc="-110" dirty="0">
                <a:latin typeface="Trebuchet MS" panose="020B0603020202020204" pitchFamily="34" charset="0"/>
                <a:cs typeface="Trebuchet MS"/>
              </a:rPr>
              <a:t>talebi </a:t>
            </a:r>
            <a:r>
              <a:rPr sz="2000" spc="-135" dirty="0">
                <a:latin typeface="Trebuchet MS" panose="020B0603020202020204" pitchFamily="34" charset="0"/>
                <a:cs typeface="Trebuchet MS"/>
              </a:rPr>
              <a:t>reddedilebilecektir. </a:t>
            </a:r>
            <a:endParaRPr sz="2000" dirty="0">
              <a:latin typeface="Trebuchet MS" panose="020B0603020202020204" pitchFamily="34" charset="0"/>
              <a:cs typeface="Trebuchet MS"/>
            </a:endParaRPr>
          </a:p>
          <a:p>
            <a:pPr>
              <a:spcBef>
                <a:spcPts val="50"/>
              </a:spcBef>
              <a:buClr>
                <a:srgbClr val="FFFFFF"/>
              </a:buClr>
              <a:buFont typeface="Trebuchet MS"/>
              <a:buAutoNum type="arabicPlain" startAt="4"/>
            </a:pPr>
            <a:endParaRPr sz="2000" dirty="0">
              <a:latin typeface="Trebuchet MS" panose="020B0603020202020204" pitchFamily="34" charset="0"/>
              <a:cs typeface="Times New Roman"/>
            </a:endParaRPr>
          </a:p>
          <a:p>
            <a:pPr marL="12700" marR="5080">
              <a:buSzPct val="95000"/>
              <a:tabLst>
                <a:tab pos="220979" algn="l"/>
              </a:tabLst>
            </a:pPr>
            <a:r>
              <a:rPr sz="2000" spc="-65" dirty="0">
                <a:latin typeface="Trebuchet MS" panose="020B0603020202020204" pitchFamily="34" charset="0"/>
                <a:cs typeface="Trebuchet MS"/>
              </a:rPr>
              <a:t>Maliyet </a:t>
            </a:r>
            <a:r>
              <a:rPr sz="2000" spc="-120" dirty="0">
                <a:latin typeface="Trebuchet MS" panose="020B0603020202020204" pitchFamily="34" charset="0"/>
                <a:cs typeface="Trebuchet MS"/>
              </a:rPr>
              <a:t>analizi </a:t>
            </a:r>
            <a:r>
              <a:rPr sz="2000" spc="-125" dirty="0">
                <a:latin typeface="Trebuchet MS" panose="020B0603020202020204" pitchFamily="34" charset="0"/>
                <a:cs typeface="Trebuchet MS"/>
              </a:rPr>
              <a:t>için </a:t>
            </a:r>
            <a:r>
              <a:rPr sz="2000" spc="-100" dirty="0">
                <a:latin typeface="Trebuchet MS" panose="020B0603020202020204" pitchFamily="34" charset="0"/>
                <a:cs typeface="Trebuchet MS"/>
              </a:rPr>
              <a:t>piyasa </a:t>
            </a:r>
            <a:r>
              <a:rPr sz="2000" spc="-114" dirty="0">
                <a:latin typeface="Trebuchet MS" panose="020B0603020202020204" pitchFamily="34" charset="0"/>
                <a:cs typeface="Trebuchet MS"/>
              </a:rPr>
              <a:t>fiyat </a:t>
            </a:r>
            <a:r>
              <a:rPr sz="2000" spc="-105" dirty="0">
                <a:latin typeface="Trebuchet MS" panose="020B0603020202020204" pitchFamily="34" charset="0"/>
                <a:cs typeface="Trebuchet MS"/>
              </a:rPr>
              <a:t>araştırması </a:t>
            </a:r>
            <a:r>
              <a:rPr sz="2000" spc="-125" dirty="0">
                <a:latin typeface="Trebuchet MS" panose="020B0603020202020204" pitchFamily="34" charset="0"/>
                <a:cs typeface="Trebuchet MS"/>
              </a:rPr>
              <a:t>yapılmalıdır. </a:t>
            </a:r>
            <a:r>
              <a:rPr sz="2000" spc="-150" dirty="0">
                <a:latin typeface="Trebuchet MS" panose="020B0603020202020204" pitchFamily="34" charset="0"/>
                <a:cs typeface="Trebuchet MS"/>
              </a:rPr>
              <a:t>Ek </a:t>
            </a:r>
            <a:r>
              <a:rPr sz="2000" spc="-114" dirty="0">
                <a:latin typeface="Trebuchet MS" panose="020B0603020202020204" pitchFamily="34" charset="0"/>
                <a:cs typeface="Trebuchet MS"/>
              </a:rPr>
              <a:t>ekonomik  </a:t>
            </a:r>
            <a:r>
              <a:rPr sz="2000" spc="-140" dirty="0">
                <a:latin typeface="Trebuchet MS" panose="020B0603020202020204" pitchFamily="34" charset="0"/>
                <a:cs typeface="Trebuchet MS"/>
              </a:rPr>
              <a:t>çözümleme </a:t>
            </a:r>
            <a:r>
              <a:rPr sz="2000" spc="-100" dirty="0">
                <a:latin typeface="Trebuchet MS" panose="020B0603020202020204" pitchFamily="34" charset="0"/>
                <a:cs typeface="Trebuchet MS"/>
              </a:rPr>
              <a:t>yoluna </a:t>
            </a:r>
            <a:r>
              <a:rPr sz="2000" spc="-125" dirty="0">
                <a:latin typeface="Trebuchet MS" panose="020B0603020202020204" pitchFamily="34" charset="0"/>
                <a:cs typeface="Trebuchet MS"/>
              </a:rPr>
              <a:t>gidilmelidir. </a:t>
            </a:r>
            <a:r>
              <a:rPr sz="2000" spc="-114" dirty="0">
                <a:latin typeface="Trebuchet MS" panose="020B0603020202020204" pitchFamily="34" charset="0"/>
                <a:cs typeface="Trebuchet MS"/>
              </a:rPr>
              <a:t>Kamu </a:t>
            </a:r>
            <a:r>
              <a:rPr sz="2000" spc="-150" dirty="0">
                <a:latin typeface="Trebuchet MS" panose="020B0603020202020204" pitchFamily="34" charset="0"/>
                <a:cs typeface="Trebuchet MS"/>
              </a:rPr>
              <a:t>zararı </a:t>
            </a:r>
            <a:r>
              <a:rPr sz="2000" spc="-90" dirty="0">
                <a:latin typeface="Trebuchet MS" panose="020B0603020202020204" pitchFamily="34" charset="0"/>
                <a:cs typeface="Trebuchet MS"/>
              </a:rPr>
              <a:t>oluşmamasına </a:t>
            </a:r>
            <a:r>
              <a:rPr sz="2000" spc="-114" dirty="0">
                <a:latin typeface="Trebuchet MS" panose="020B0603020202020204" pitchFamily="34" charset="0"/>
                <a:cs typeface="Trebuchet MS"/>
              </a:rPr>
              <a:t>dikkat</a:t>
            </a:r>
            <a:r>
              <a:rPr sz="2000" spc="-434" dirty="0">
                <a:latin typeface="Trebuchet MS" panose="020B0603020202020204" pitchFamily="34" charset="0"/>
                <a:cs typeface="Trebuchet MS"/>
              </a:rPr>
              <a:t> </a:t>
            </a:r>
            <a:r>
              <a:rPr sz="2000" spc="-114" dirty="0">
                <a:latin typeface="Trebuchet MS" panose="020B0603020202020204" pitchFamily="34" charset="0"/>
                <a:cs typeface="Trebuchet MS"/>
              </a:rPr>
              <a:t>edilmeli  </a:t>
            </a:r>
            <a:r>
              <a:rPr sz="2000" spc="-130" dirty="0">
                <a:latin typeface="Trebuchet MS" panose="020B0603020202020204" pitchFamily="34" charset="0"/>
                <a:cs typeface="Trebuchet MS"/>
              </a:rPr>
              <a:t>ancak </a:t>
            </a:r>
            <a:r>
              <a:rPr sz="2000" spc="-135" dirty="0">
                <a:latin typeface="Trebuchet MS" panose="020B0603020202020204" pitchFamily="34" charset="0"/>
                <a:cs typeface="Trebuchet MS"/>
              </a:rPr>
              <a:t>can </a:t>
            </a:r>
            <a:r>
              <a:rPr sz="2000" spc="-145" dirty="0">
                <a:latin typeface="Trebuchet MS" panose="020B0603020202020204" pitchFamily="34" charset="0"/>
                <a:cs typeface="Trebuchet MS"/>
              </a:rPr>
              <a:t>ve </a:t>
            </a:r>
            <a:r>
              <a:rPr sz="2000" spc="-100" dirty="0">
                <a:latin typeface="Trebuchet MS" panose="020B0603020202020204" pitchFamily="34" charset="0"/>
                <a:cs typeface="Trebuchet MS"/>
              </a:rPr>
              <a:t>mal </a:t>
            </a:r>
            <a:r>
              <a:rPr sz="2000" spc="-105" dirty="0">
                <a:latin typeface="Trebuchet MS" panose="020B0603020202020204" pitchFamily="34" charset="0"/>
                <a:cs typeface="Trebuchet MS"/>
              </a:rPr>
              <a:t>güvenliği </a:t>
            </a:r>
            <a:r>
              <a:rPr sz="2000" spc="-125" dirty="0">
                <a:latin typeface="Trebuchet MS" panose="020B0603020202020204" pitchFamily="34" charset="0"/>
                <a:cs typeface="Trebuchet MS"/>
              </a:rPr>
              <a:t>için </a:t>
            </a:r>
            <a:r>
              <a:rPr sz="2000" spc="-130" dirty="0">
                <a:latin typeface="Trebuchet MS" panose="020B0603020202020204" pitchFamily="34" charset="0"/>
                <a:cs typeface="Trebuchet MS"/>
              </a:rPr>
              <a:t>gerekli </a:t>
            </a:r>
            <a:r>
              <a:rPr sz="2000" spc="-114" dirty="0">
                <a:latin typeface="Trebuchet MS" panose="020B0603020202020204" pitchFamily="34" charset="0"/>
                <a:cs typeface="Trebuchet MS"/>
              </a:rPr>
              <a:t>önlemler </a:t>
            </a:r>
            <a:r>
              <a:rPr sz="2000" spc="-145" dirty="0">
                <a:latin typeface="Trebuchet MS" panose="020B0603020202020204" pitchFamily="34" charset="0"/>
                <a:cs typeface="Trebuchet MS"/>
              </a:rPr>
              <a:t>göz </a:t>
            </a:r>
            <a:r>
              <a:rPr sz="2000" spc="-110" dirty="0">
                <a:solidFill>
                  <a:srgbClr val="FFFFFF"/>
                </a:solidFill>
                <a:latin typeface="Trebuchet MS" panose="020B0603020202020204" pitchFamily="34" charset="0"/>
                <a:cs typeface="Trebuchet MS"/>
              </a:rPr>
              <a:t>ardı</a:t>
            </a:r>
            <a:r>
              <a:rPr sz="2000" spc="-315" dirty="0">
                <a:solidFill>
                  <a:srgbClr val="FFFFFF"/>
                </a:solidFill>
                <a:latin typeface="Trebuchet MS" panose="020B0603020202020204" pitchFamily="34" charset="0"/>
                <a:cs typeface="Trebuchet MS"/>
              </a:rPr>
              <a:t> </a:t>
            </a:r>
            <a:r>
              <a:rPr sz="2000" spc="-135" dirty="0">
                <a:solidFill>
                  <a:srgbClr val="FFFFFF"/>
                </a:solidFill>
                <a:latin typeface="Trebuchet MS" panose="020B0603020202020204" pitchFamily="34" charset="0"/>
                <a:cs typeface="Trebuchet MS"/>
              </a:rPr>
              <a:t>edilmemelidir.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xmlns="" val="99958830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34</a:t>
            </a:fld>
            <a:endParaRPr lang="tr-TR">
              <a:solidFill>
                <a:srgbClr val="D1282E"/>
              </a:solidFill>
            </a:endParaRPr>
          </a:p>
        </p:txBody>
      </p:sp>
      <p:sp>
        <p:nvSpPr>
          <p:cNvPr id="3" name="object 2"/>
          <p:cNvSpPr/>
          <p:nvPr/>
        </p:nvSpPr>
        <p:spPr>
          <a:xfrm>
            <a:off x="266700" y="1052736"/>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7544" y="1844824"/>
            <a:ext cx="7109459" cy="635635"/>
          </a:xfrm>
          <a:prstGeom prst="rect">
            <a:avLst/>
          </a:prstGeom>
        </p:spPr>
        <p:txBody>
          <a:bodyPr vert="horz" wrap="square" lIns="0" tIns="12700" rIns="0" bIns="0" rtlCol="0">
            <a:spAutoFit/>
          </a:bodyPr>
          <a:lstStyle/>
          <a:p>
            <a:pPr marL="12700">
              <a:spcBef>
                <a:spcPts val="100"/>
              </a:spcBef>
            </a:pPr>
            <a:r>
              <a:rPr sz="2000" spc="-114" dirty="0" err="1" smtClean="0">
                <a:latin typeface="Trebuchet MS"/>
                <a:cs typeface="Trebuchet MS"/>
              </a:rPr>
              <a:t>Belirtilen</a:t>
            </a:r>
            <a:r>
              <a:rPr sz="2000" spc="-114" dirty="0" smtClean="0">
                <a:latin typeface="Trebuchet MS"/>
                <a:cs typeface="Trebuchet MS"/>
              </a:rPr>
              <a:t> </a:t>
            </a:r>
            <a:r>
              <a:rPr sz="2000" spc="-125" dirty="0">
                <a:latin typeface="Trebuchet MS"/>
                <a:cs typeface="Trebuchet MS"/>
              </a:rPr>
              <a:t>risklere </a:t>
            </a:r>
            <a:r>
              <a:rPr sz="2000" spc="-105" dirty="0">
                <a:latin typeface="Trebuchet MS"/>
                <a:cs typeface="Trebuchet MS"/>
              </a:rPr>
              <a:t>ilişkin </a:t>
            </a:r>
            <a:r>
              <a:rPr sz="2000" spc="-120" dirty="0">
                <a:latin typeface="Trebuchet MS"/>
                <a:cs typeface="Trebuchet MS"/>
              </a:rPr>
              <a:t>gerektiğinde </a:t>
            </a:r>
            <a:r>
              <a:rPr sz="2000" spc="-125" dirty="0">
                <a:latin typeface="Trebuchet MS"/>
                <a:cs typeface="Trebuchet MS"/>
              </a:rPr>
              <a:t>uzmanlar </a:t>
            </a:r>
            <a:r>
              <a:rPr sz="2000" spc="-114" dirty="0">
                <a:latin typeface="Trebuchet MS"/>
                <a:cs typeface="Trebuchet MS"/>
              </a:rPr>
              <a:t>ile </a:t>
            </a:r>
            <a:r>
              <a:rPr sz="2000" spc="-95" dirty="0" err="1">
                <a:latin typeface="Trebuchet MS"/>
                <a:cs typeface="Trebuchet MS"/>
              </a:rPr>
              <a:t>alan</a:t>
            </a:r>
            <a:r>
              <a:rPr sz="2000" spc="-430" dirty="0">
                <a:latin typeface="Trebuchet MS"/>
                <a:cs typeface="Trebuchet MS"/>
              </a:rPr>
              <a:t> </a:t>
            </a:r>
            <a:r>
              <a:rPr sz="2000" spc="-125" dirty="0" err="1" smtClean="0">
                <a:latin typeface="Trebuchet MS"/>
                <a:cs typeface="Trebuchet MS"/>
              </a:rPr>
              <a:t>incelemesi</a:t>
            </a:r>
            <a:endParaRPr sz="2000" dirty="0">
              <a:latin typeface="Trebuchet MS"/>
              <a:cs typeface="Trebuchet MS"/>
            </a:endParaRPr>
          </a:p>
          <a:p>
            <a:pPr marL="12700"/>
            <a:r>
              <a:rPr sz="2000" spc="-140" dirty="0">
                <a:latin typeface="Trebuchet MS"/>
                <a:cs typeface="Trebuchet MS"/>
              </a:rPr>
              <a:t>yapılacaktır.</a:t>
            </a:r>
            <a:endParaRPr sz="2000" dirty="0">
              <a:latin typeface="Trebuchet MS"/>
              <a:cs typeface="Trebuchet MS"/>
            </a:endParaRPr>
          </a:p>
        </p:txBody>
      </p:sp>
      <p:sp>
        <p:nvSpPr>
          <p:cNvPr id="5" name="object 5"/>
          <p:cNvSpPr txBox="1"/>
          <p:nvPr/>
        </p:nvSpPr>
        <p:spPr>
          <a:xfrm>
            <a:off x="418078" y="2780928"/>
            <a:ext cx="7136130" cy="2167260"/>
          </a:xfrm>
          <a:prstGeom prst="rect">
            <a:avLst/>
          </a:prstGeom>
        </p:spPr>
        <p:txBody>
          <a:bodyPr vert="horz" wrap="square" lIns="0" tIns="12700" rIns="0" bIns="0" rtlCol="0">
            <a:spAutoFit/>
          </a:bodyPr>
          <a:lstStyle/>
          <a:p>
            <a:pPr marL="12700">
              <a:spcBef>
                <a:spcPts val="100"/>
              </a:spcBef>
            </a:pPr>
            <a:r>
              <a:rPr sz="2000" spc="-170" dirty="0" err="1" smtClean="0">
                <a:latin typeface="Trebuchet MS"/>
                <a:cs typeface="Trebuchet MS"/>
              </a:rPr>
              <a:t>Temel</a:t>
            </a:r>
            <a:r>
              <a:rPr sz="2000" spc="-160" dirty="0" smtClean="0">
                <a:latin typeface="Trebuchet MS"/>
                <a:cs typeface="Trebuchet MS"/>
              </a:rPr>
              <a:t> </a:t>
            </a:r>
            <a:r>
              <a:rPr sz="2000" spc="-105" dirty="0">
                <a:latin typeface="Trebuchet MS"/>
                <a:cs typeface="Trebuchet MS"/>
              </a:rPr>
              <a:t>Eğitim</a:t>
            </a:r>
            <a:r>
              <a:rPr sz="2000" spc="-195" dirty="0">
                <a:latin typeface="Trebuchet MS"/>
                <a:cs typeface="Trebuchet MS"/>
              </a:rPr>
              <a:t> </a:t>
            </a:r>
            <a:r>
              <a:rPr sz="2000" spc="-120" dirty="0">
                <a:latin typeface="Trebuchet MS"/>
                <a:cs typeface="Trebuchet MS"/>
              </a:rPr>
              <a:t>Genel</a:t>
            </a:r>
            <a:r>
              <a:rPr sz="2000" spc="-140" dirty="0">
                <a:latin typeface="Trebuchet MS"/>
                <a:cs typeface="Trebuchet MS"/>
              </a:rPr>
              <a:t> </a:t>
            </a:r>
            <a:r>
              <a:rPr sz="2000" spc="-75" dirty="0">
                <a:latin typeface="Trebuchet MS"/>
                <a:cs typeface="Trebuchet MS"/>
              </a:rPr>
              <a:t>Müdürlüğüne</a:t>
            </a:r>
            <a:r>
              <a:rPr sz="2000" spc="-170" dirty="0">
                <a:latin typeface="Trebuchet MS"/>
                <a:cs typeface="Trebuchet MS"/>
              </a:rPr>
              <a:t> </a:t>
            </a:r>
            <a:r>
              <a:rPr sz="2000" spc="-90" dirty="0">
                <a:latin typeface="Trebuchet MS"/>
                <a:cs typeface="Trebuchet MS"/>
              </a:rPr>
              <a:t>bağlı</a:t>
            </a:r>
            <a:r>
              <a:rPr sz="2000" spc="-160" dirty="0">
                <a:latin typeface="Trebuchet MS"/>
                <a:cs typeface="Trebuchet MS"/>
              </a:rPr>
              <a:t> </a:t>
            </a:r>
            <a:r>
              <a:rPr sz="2000" spc="-110" dirty="0">
                <a:latin typeface="Trebuchet MS"/>
                <a:cs typeface="Trebuchet MS"/>
              </a:rPr>
              <a:t>okullar</a:t>
            </a:r>
            <a:r>
              <a:rPr sz="2000" spc="-200" dirty="0">
                <a:latin typeface="Trebuchet MS"/>
                <a:cs typeface="Trebuchet MS"/>
              </a:rPr>
              <a:t> </a:t>
            </a:r>
            <a:r>
              <a:rPr sz="2000" spc="-125" dirty="0">
                <a:latin typeface="Trebuchet MS"/>
                <a:cs typeface="Trebuchet MS"/>
              </a:rPr>
              <a:t>için</a:t>
            </a:r>
            <a:r>
              <a:rPr sz="2000" spc="-180" dirty="0">
                <a:latin typeface="Trebuchet MS"/>
                <a:cs typeface="Trebuchet MS"/>
              </a:rPr>
              <a:t> </a:t>
            </a:r>
            <a:r>
              <a:rPr sz="2000" spc="-65" dirty="0">
                <a:latin typeface="Trebuchet MS"/>
                <a:cs typeface="Trebuchet MS"/>
              </a:rPr>
              <a:t>İl</a:t>
            </a:r>
            <a:r>
              <a:rPr sz="2000" spc="-160" dirty="0">
                <a:latin typeface="Trebuchet MS"/>
                <a:cs typeface="Trebuchet MS"/>
              </a:rPr>
              <a:t> </a:t>
            </a:r>
            <a:r>
              <a:rPr sz="2000" spc="-65" dirty="0">
                <a:latin typeface="Trebuchet MS"/>
                <a:cs typeface="Trebuchet MS"/>
              </a:rPr>
              <a:t>İSGB</a:t>
            </a:r>
            <a:endParaRPr sz="2000" dirty="0">
              <a:latin typeface="Trebuchet MS"/>
              <a:cs typeface="Trebuchet MS"/>
            </a:endParaRPr>
          </a:p>
          <a:p>
            <a:pPr marL="12700"/>
            <a:r>
              <a:rPr sz="2000" spc="-100" dirty="0">
                <a:latin typeface="Trebuchet MS"/>
                <a:cs typeface="Trebuchet MS"/>
              </a:rPr>
              <a:t>onayından</a:t>
            </a:r>
            <a:r>
              <a:rPr sz="2000" spc="-155" dirty="0">
                <a:latin typeface="Trebuchet MS"/>
                <a:cs typeface="Trebuchet MS"/>
              </a:rPr>
              <a:t> </a:t>
            </a:r>
            <a:r>
              <a:rPr sz="2000" spc="-95" dirty="0">
                <a:latin typeface="Trebuchet MS"/>
                <a:cs typeface="Trebuchet MS"/>
              </a:rPr>
              <a:t>sonra</a:t>
            </a:r>
            <a:r>
              <a:rPr sz="2000" spc="-170" dirty="0">
                <a:latin typeface="Trebuchet MS"/>
                <a:cs typeface="Trebuchet MS"/>
              </a:rPr>
              <a:t> </a:t>
            </a:r>
            <a:r>
              <a:rPr sz="2000" spc="-110" dirty="0">
                <a:latin typeface="Trebuchet MS"/>
                <a:cs typeface="Trebuchet MS"/>
              </a:rPr>
              <a:t>talep</a:t>
            </a:r>
            <a:r>
              <a:rPr sz="2000" spc="-150" dirty="0">
                <a:latin typeface="Trebuchet MS"/>
                <a:cs typeface="Trebuchet MS"/>
              </a:rPr>
              <a:t> </a:t>
            </a:r>
            <a:r>
              <a:rPr sz="2000" spc="-65" dirty="0">
                <a:latin typeface="Trebuchet MS"/>
                <a:cs typeface="Trebuchet MS"/>
              </a:rPr>
              <a:t>İl</a:t>
            </a:r>
            <a:r>
              <a:rPr sz="2000" spc="-150" dirty="0">
                <a:latin typeface="Trebuchet MS"/>
                <a:cs typeface="Trebuchet MS"/>
              </a:rPr>
              <a:t> </a:t>
            </a:r>
            <a:r>
              <a:rPr sz="2000" spc="-114" dirty="0">
                <a:latin typeface="Trebuchet MS"/>
                <a:cs typeface="Trebuchet MS"/>
              </a:rPr>
              <a:t>Destek</a:t>
            </a:r>
            <a:r>
              <a:rPr sz="2000" spc="-145" dirty="0">
                <a:latin typeface="Trebuchet MS"/>
                <a:cs typeface="Trebuchet MS"/>
              </a:rPr>
              <a:t> </a:t>
            </a:r>
            <a:r>
              <a:rPr sz="2000" spc="-135" dirty="0">
                <a:latin typeface="Trebuchet MS"/>
                <a:cs typeface="Trebuchet MS"/>
              </a:rPr>
              <a:t>Hizmetleri</a:t>
            </a:r>
            <a:r>
              <a:rPr sz="2000" spc="-175" dirty="0">
                <a:latin typeface="Trebuchet MS"/>
                <a:cs typeface="Trebuchet MS"/>
              </a:rPr>
              <a:t> </a:t>
            </a:r>
            <a:r>
              <a:rPr sz="2000" spc="-100" dirty="0">
                <a:latin typeface="Trebuchet MS"/>
                <a:cs typeface="Trebuchet MS"/>
              </a:rPr>
              <a:t>şube</a:t>
            </a:r>
            <a:r>
              <a:rPr sz="2000" spc="-150" dirty="0">
                <a:latin typeface="Trebuchet MS"/>
                <a:cs typeface="Trebuchet MS"/>
              </a:rPr>
              <a:t> </a:t>
            </a:r>
            <a:r>
              <a:rPr sz="2000" spc="-110" dirty="0">
                <a:latin typeface="Trebuchet MS"/>
                <a:cs typeface="Trebuchet MS"/>
              </a:rPr>
              <a:t>müdürüne</a:t>
            </a:r>
            <a:r>
              <a:rPr sz="2000" spc="-170" dirty="0">
                <a:latin typeface="Trebuchet MS"/>
                <a:cs typeface="Trebuchet MS"/>
              </a:rPr>
              <a:t> </a:t>
            </a:r>
            <a:r>
              <a:rPr sz="2000" spc="-140" dirty="0">
                <a:latin typeface="Trebuchet MS"/>
                <a:cs typeface="Trebuchet MS"/>
              </a:rPr>
              <a:t>gidecek,</a:t>
            </a:r>
            <a:endParaRPr sz="2000" dirty="0">
              <a:latin typeface="Trebuchet MS"/>
              <a:cs typeface="Trebuchet MS"/>
            </a:endParaRPr>
          </a:p>
          <a:p>
            <a:pPr marL="12700"/>
            <a:r>
              <a:rPr sz="2000" spc="-110" dirty="0">
                <a:latin typeface="Trebuchet MS"/>
                <a:cs typeface="Trebuchet MS"/>
              </a:rPr>
              <a:t>buradan </a:t>
            </a:r>
            <a:r>
              <a:rPr sz="2000" spc="-95" dirty="0">
                <a:latin typeface="Trebuchet MS"/>
                <a:cs typeface="Trebuchet MS"/>
              </a:rPr>
              <a:t>onay/red</a:t>
            </a:r>
            <a:r>
              <a:rPr sz="2000" spc="-190" dirty="0">
                <a:latin typeface="Trebuchet MS"/>
                <a:cs typeface="Trebuchet MS"/>
              </a:rPr>
              <a:t> </a:t>
            </a:r>
            <a:r>
              <a:rPr sz="2000" spc="-140" dirty="0" err="1">
                <a:latin typeface="Trebuchet MS"/>
                <a:cs typeface="Trebuchet MS"/>
              </a:rPr>
              <a:t>verilebilecek</a:t>
            </a:r>
            <a:r>
              <a:rPr sz="2000" spc="-140" dirty="0" smtClean="0">
                <a:latin typeface="Trebuchet MS"/>
                <a:cs typeface="Trebuchet MS"/>
              </a:rPr>
              <a:t>.</a:t>
            </a:r>
            <a:endParaRPr lang="tr-TR" sz="2000" spc="-140" dirty="0" smtClean="0">
              <a:latin typeface="Trebuchet MS"/>
              <a:cs typeface="Trebuchet MS"/>
            </a:endParaRPr>
          </a:p>
          <a:p>
            <a:pPr marL="12700"/>
            <a:endParaRPr lang="tr-TR" sz="2000" spc="-140" dirty="0" smtClean="0">
              <a:latin typeface="Trebuchet MS"/>
              <a:cs typeface="Trebuchet MS"/>
            </a:endParaRPr>
          </a:p>
          <a:p>
            <a:pPr marL="12700"/>
            <a:r>
              <a:rPr lang="tr-TR" sz="2000" spc="-85" dirty="0">
                <a:latin typeface="Trebuchet MS"/>
                <a:cs typeface="Trebuchet MS"/>
              </a:rPr>
              <a:t>Son </a:t>
            </a:r>
            <a:r>
              <a:rPr lang="tr-TR" sz="2000" spc="-110" dirty="0">
                <a:latin typeface="Trebuchet MS"/>
                <a:cs typeface="Trebuchet MS"/>
              </a:rPr>
              <a:t>onaylar bakanlık </a:t>
            </a:r>
            <a:r>
              <a:rPr lang="tr-TR" sz="2000" spc="-120" dirty="0">
                <a:latin typeface="Trebuchet MS"/>
                <a:cs typeface="Trebuchet MS"/>
              </a:rPr>
              <a:t>genel </a:t>
            </a:r>
            <a:r>
              <a:rPr lang="tr-TR" sz="2000" spc="-100" dirty="0">
                <a:latin typeface="Trebuchet MS"/>
                <a:cs typeface="Trebuchet MS"/>
              </a:rPr>
              <a:t>müdürlük/başkanlık </a:t>
            </a:r>
            <a:r>
              <a:rPr lang="tr-TR" sz="2000" spc="-125" dirty="0">
                <a:latin typeface="Trebuchet MS"/>
                <a:cs typeface="Trebuchet MS"/>
              </a:rPr>
              <a:t>uzmanlarınca</a:t>
            </a:r>
            <a:r>
              <a:rPr lang="tr-TR" sz="2000" spc="-415" dirty="0">
                <a:latin typeface="Trebuchet MS"/>
                <a:cs typeface="Trebuchet MS"/>
              </a:rPr>
              <a:t> </a:t>
            </a:r>
            <a:r>
              <a:rPr lang="tr-TR" sz="2000" spc="-110" dirty="0">
                <a:latin typeface="Trebuchet MS"/>
                <a:cs typeface="Trebuchet MS"/>
              </a:rPr>
              <a:t>yapıldıktan  </a:t>
            </a:r>
            <a:r>
              <a:rPr lang="tr-TR" sz="2000" spc="-100" dirty="0">
                <a:latin typeface="Trebuchet MS"/>
                <a:cs typeface="Trebuchet MS"/>
              </a:rPr>
              <a:t>sonra </a:t>
            </a:r>
            <a:r>
              <a:rPr lang="tr-TR" sz="2000" spc="-105" dirty="0">
                <a:latin typeface="Trebuchet MS"/>
                <a:cs typeface="Trebuchet MS"/>
              </a:rPr>
              <a:t>okul hesaplarına </a:t>
            </a:r>
            <a:r>
              <a:rPr lang="tr-TR" sz="2000" spc="-130" dirty="0">
                <a:latin typeface="Trebuchet MS"/>
                <a:cs typeface="Trebuchet MS"/>
              </a:rPr>
              <a:t>gerekli bütçe </a:t>
            </a:r>
            <a:r>
              <a:rPr lang="tr-TR" sz="2000" spc="-114" dirty="0">
                <a:latin typeface="Trebuchet MS"/>
                <a:cs typeface="Trebuchet MS"/>
              </a:rPr>
              <a:t>aktarımı</a:t>
            </a:r>
            <a:r>
              <a:rPr lang="tr-TR" sz="2000" spc="-440" dirty="0">
                <a:latin typeface="Trebuchet MS"/>
                <a:cs typeface="Trebuchet MS"/>
              </a:rPr>
              <a:t>  </a:t>
            </a:r>
            <a:r>
              <a:rPr lang="tr-TR" sz="2000" spc="-140" dirty="0">
                <a:latin typeface="Trebuchet MS"/>
                <a:cs typeface="Trebuchet MS"/>
              </a:rPr>
              <a:t>yapılacaktır.</a:t>
            </a:r>
            <a:endParaRPr lang="tr-TR" sz="2000" dirty="0">
              <a:latin typeface="Trebuchet MS"/>
              <a:cs typeface="Trebuchet MS"/>
            </a:endParaRPr>
          </a:p>
          <a:p>
            <a:pPr marL="12700"/>
            <a:endParaRPr sz="2000" dirty="0">
              <a:latin typeface="Trebuchet MS"/>
              <a:cs typeface="Trebuchet MS"/>
            </a:endParaRPr>
          </a:p>
        </p:txBody>
      </p:sp>
    </p:spTree>
    <p:extLst>
      <p:ext uri="{BB962C8B-B14F-4D97-AF65-F5344CB8AC3E}">
        <p14:creationId xmlns:p14="http://schemas.microsoft.com/office/powerpoint/2010/main" xmlns="" val="40333019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35</a:t>
            </a:fld>
            <a:endParaRPr lang="tr-TR">
              <a:solidFill>
                <a:srgbClr val="D1282E"/>
              </a:solidFill>
            </a:endParaRPr>
          </a:p>
        </p:txBody>
      </p:sp>
      <p:sp>
        <p:nvSpPr>
          <p:cNvPr id="4" name="object 2"/>
          <p:cNvSpPr/>
          <p:nvPr/>
        </p:nvSpPr>
        <p:spPr>
          <a:xfrm>
            <a:off x="252029" y="980728"/>
            <a:ext cx="5247640" cy="1010920"/>
          </a:xfrm>
          <a:prstGeom prst="rect">
            <a:avLst/>
          </a:prstGeom>
          <a:blipFill>
            <a:blip r:embed="rId2" cstate="print"/>
            <a:stretch>
              <a:fillRect/>
            </a:stretch>
          </a:blipFill>
        </p:spPr>
        <p:txBody>
          <a:bodyPr wrap="square" lIns="0" tIns="0" rIns="0" bIns="0" rtlCol="0"/>
          <a:lstStyle/>
          <a:p>
            <a:endParaRPr b="1">
              <a:ln w="13462">
                <a:noFill/>
                <a:prstDash val="solid"/>
              </a:ln>
              <a:solidFill>
                <a:schemeClr val="tx1">
                  <a:lumMod val="85000"/>
                  <a:lumOff val="15000"/>
                </a:schemeClr>
              </a:solidFill>
              <a:effectLst>
                <a:outerShdw dist="38100" dir="2700000" algn="bl" rotWithShape="0">
                  <a:schemeClr val="accent5"/>
                </a:outerShdw>
              </a:effectLst>
            </a:endParaRPr>
          </a:p>
        </p:txBody>
      </p:sp>
      <p:sp>
        <p:nvSpPr>
          <p:cNvPr id="6" name="object 4"/>
          <p:cNvSpPr txBox="1">
            <a:spLocks/>
          </p:cNvSpPr>
          <p:nvPr/>
        </p:nvSpPr>
        <p:spPr>
          <a:xfrm>
            <a:off x="832167" y="1794338"/>
            <a:ext cx="7778750"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 algn="ctr">
              <a:spcBef>
                <a:spcPts val="100"/>
              </a:spcBef>
            </a:pPr>
            <a:r>
              <a:rPr lang="tr-TR" sz="2000" spc="-155" dirty="0" err="1" smtClean="0">
                <a:solidFill>
                  <a:schemeClr val="tx1"/>
                </a:solidFill>
                <a:latin typeface="Trebuchet MS" panose="020B0603020202020204" pitchFamily="34" charset="0"/>
              </a:rPr>
              <a:t>Termin</a:t>
            </a:r>
            <a:r>
              <a:rPr lang="tr-TR" sz="2000" spc="-155"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Süresi </a:t>
            </a:r>
            <a:r>
              <a:rPr lang="tr-TR" sz="2000" spc="-120" dirty="0" smtClean="0">
                <a:solidFill>
                  <a:schemeClr val="tx1"/>
                </a:solidFill>
                <a:latin typeface="Trebuchet MS" panose="020B0603020202020204" pitchFamily="34" charset="0"/>
              </a:rPr>
              <a:t>ve </a:t>
            </a:r>
            <a:r>
              <a:rPr lang="tr-TR" sz="2000" spc="-160" dirty="0" smtClean="0">
                <a:solidFill>
                  <a:schemeClr val="tx1"/>
                </a:solidFill>
                <a:latin typeface="Trebuchet MS" panose="020B0603020202020204" pitchFamily="34" charset="0"/>
              </a:rPr>
              <a:t>Derece </a:t>
            </a:r>
            <a:r>
              <a:rPr lang="tr-TR" sz="2000" spc="-100" dirty="0" smtClean="0">
                <a:solidFill>
                  <a:schemeClr val="tx1"/>
                </a:solidFill>
                <a:latin typeface="Trebuchet MS" panose="020B0603020202020204" pitchFamily="34" charset="0"/>
              </a:rPr>
              <a:t>Puanını </a:t>
            </a:r>
            <a:r>
              <a:rPr lang="tr-TR" sz="2000" spc="-95" dirty="0" smtClean="0">
                <a:solidFill>
                  <a:schemeClr val="tx1"/>
                </a:solidFill>
                <a:latin typeface="Trebuchet MS" panose="020B0603020202020204" pitchFamily="34" charset="0"/>
              </a:rPr>
              <a:t>(Risk </a:t>
            </a:r>
            <a:r>
              <a:rPr lang="tr-TR" sz="2000" spc="-110" dirty="0" smtClean="0">
                <a:solidFill>
                  <a:schemeClr val="tx1"/>
                </a:solidFill>
                <a:latin typeface="Trebuchet MS" panose="020B0603020202020204" pitchFamily="34" charset="0"/>
              </a:rPr>
              <a:t>Skoru) kontrol</a:t>
            </a:r>
            <a:r>
              <a:rPr lang="tr-TR" sz="2000" spc="-270"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edin</a:t>
            </a:r>
          </a:p>
          <a:p>
            <a:pPr algn="ctr"/>
            <a:r>
              <a:rPr lang="tr-TR" sz="2000" spc="-165" dirty="0" smtClean="0">
                <a:solidFill>
                  <a:srgbClr val="FF0000"/>
                </a:solidFill>
                <a:latin typeface="Trebuchet MS" panose="020B0603020202020204" pitchFamily="34" charset="0"/>
              </a:rPr>
              <a:t>(</a:t>
            </a:r>
            <a:r>
              <a:rPr lang="tr-TR" sz="2000" spc="-165" dirty="0" err="1" smtClean="0">
                <a:solidFill>
                  <a:srgbClr val="FF0000"/>
                </a:solidFill>
                <a:latin typeface="Trebuchet MS" panose="020B0603020202020204" pitchFamily="34" charset="0"/>
              </a:rPr>
              <a:t>Termin</a:t>
            </a:r>
            <a:r>
              <a:rPr lang="tr-TR" sz="2000" spc="-165" dirty="0" smtClean="0">
                <a:solidFill>
                  <a:srgbClr val="FF0000"/>
                </a:solidFill>
                <a:latin typeface="Trebuchet MS" panose="020B0603020202020204" pitchFamily="34" charset="0"/>
              </a:rPr>
              <a:t> </a:t>
            </a:r>
            <a:r>
              <a:rPr lang="tr-TR" sz="2000" spc="-110" dirty="0" smtClean="0">
                <a:solidFill>
                  <a:srgbClr val="FF0000"/>
                </a:solidFill>
                <a:latin typeface="Trebuchet MS" panose="020B0603020202020204" pitchFamily="34" charset="0"/>
              </a:rPr>
              <a:t>süresi </a:t>
            </a:r>
            <a:r>
              <a:rPr lang="tr-TR" sz="2000" spc="-120" dirty="0" smtClean="0">
                <a:solidFill>
                  <a:srgbClr val="FF0000"/>
                </a:solidFill>
                <a:latin typeface="Trebuchet MS" panose="020B0603020202020204" pitchFamily="34" charset="0"/>
              </a:rPr>
              <a:t>güncel </a:t>
            </a:r>
            <a:r>
              <a:rPr lang="tr-TR" sz="2000" spc="-145" dirty="0" smtClean="0">
                <a:solidFill>
                  <a:srgbClr val="FF0000"/>
                </a:solidFill>
                <a:latin typeface="Trebuchet MS" panose="020B0603020202020204" pitchFamily="34" charset="0"/>
              </a:rPr>
              <a:t>ve </a:t>
            </a:r>
            <a:r>
              <a:rPr lang="tr-TR" sz="2000" spc="-114" dirty="0" smtClean="0">
                <a:solidFill>
                  <a:srgbClr val="FF0000"/>
                </a:solidFill>
                <a:latin typeface="Trebuchet MS" panose="020B0603020202020204" pitchFamily="34" charset="0"/>
              </a:rPr>
              <a:t>skor </a:t>
            </a:r>
            <a:r>
              <a:rPr lang="tr-TR" sz="2000" spc="-160" dirty="0" smtClean="0">
                <a:solidFill>
                  <a:srgbClr val="FF0000"/>
                </a:solidFill>
                <a:latin typeface="Trebuchet MS" panose="020B0603020202020204" pitchFamily="34" charset="0"/>
              </a:rPr>
              <a:t>15 </a:t>
            </a:r>
            <a:r>
              <a:rPr lang="tr-TR" sz="2000" spc="-145" dirty="0" smtClean="0">
                <a:solidFill>
                  <a:srgbClr val="FF0000"/>
                </a:solidFill>
                <a:latin typeface="Trebuchet MS" panose="020B0603020202020204" pitchFamily="34" charset="0"/>
              </a:rPr>
              <a:t>ve </a:t>
            </a:r>
            <a:r>
              <a:rPr lang="tr-TR" sz="2000" spc="-165" dirty="0" smtClean="0">
                <a:solidFill>
                  <a:srgbClr val="FF0000"/>
                </a:solidFill>
                <a:latin typeface="Trebuchet MS" panose="020B0603020202020204" pitchFamily="34" charset="0"/>
              </a:rPr>
              <a:t>üzeri </a:t>
            </a:r>
            <a:r>
              <a:rPr lang="tr-TR" sz="2000" spc="-90" dirty="0" smtClean="0">
                <a:solidFill>
                  <a:srgbClr val="FF0000"/>
                </a:solidFill>
                <a:latin typeface="Trebuchet MS" panose="020B0603020202020204" pitchFamily="34" charset="0"/>
              </a:rPr>
              <a:t>olduğunda </a:t>
            </a:r>
            <a:r>
              <a:rPr lang="tr-TR" sz="2000" spc="-114" dirty="0" smtClean="0">
                <a:solidFill>
                  <a:srgbClr val="FF0000"/>
                </a:solidFill>
                <a:latin typeface="Trebuchet MS" panose="020B0603020202020204" pitchFamily="34" charset="0"/>
              </a:rPr>
              <a:t>talepte</a:t>
            </a:r>
            <a:r>
              <a:rPr lang="tr-TR" sz="2000" spc="-300" dirty="0" smtClean="0">
                <a:solidFill>
                  <a:srgbClr val="FF0000"/>
                </a:solidFill>
                <a:latin typeface="Trebuchet MS" panose="020B0603020202020204" pitchFamily="34" charset="0"/>
              </a:rPr>
              <a:t> </a:t>
            </a:r>
            <a:r>
              <a:rPr lang="tr-TR" sz="2000" spc="-120" dirty="0" smtClean="0">
                <a:solidFill>
                  <a:srgbClr val="FF0000"/>
                </a:solidFill>
                <a:latin typeface="Trebuchet MS" panose="020B0603020202020204" pitchFamily="34" charset="0"/>
              </a:rPr>
              <a:t>bulunulabilir.)</a:t>
            </a:r>
            <a:endParaRPr lang="tr-TR" sz="2000" dirty="0">
              <a:solidFill>
                <a:srgbClr val="FF0000"/>
              </a:solidFill>
              <a:latin typeface="Trebuchet MS" panose="020B0603020202020204" pitchFamily="34" charset="0"/>
            </a:endParaRPr>
          </a:p>
        </p:txBody>
      </p:sp>
      <p:sp>
        <p:nvSpPr>
          <p:cNvPr id="7" name="object 3"/>
          <p:cNvSpPr/>
          <p:nvPr/>
        </p:nvSpPr>
        <p:spPr>
          <a:xfrm>
            <a:off x="252029" y="2754097"/>
            <a:ext cx="8641969" cy="41044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74965" y="4394283"/>
            <a:ext cx="347002" cy="316547"/>
          </a:xfrm>
          <a:custGeom>
            <a:avLst/>
            <a:gdLst/>
            <a:ahLst/>
            <a:cxnLst/>
            <a:rect l="l" t="t" r="r" b="b"/>
            <a:pathLst>
              <a:path w="360045" h="360045">
                <a:moveTo>
                  <a:pt x="0" y="179959"/>
                </a:moveTo>
                <a:lnTo>
                  <a:pt x="6434" y="132100"/>
                </a:lnTo>
                <a:lnTo>
                  <a:pt x="24590" y="89106"/>
                </a:lnTo>
                <a:lnTo>
                  <a:pt x="52752" y="52689"/>
                </a:lnTo>
                <a:lnTo>
                  <a:pt x="89201" y="24558"/>
                </a:lnTo>
                <a:lnTo>
                  <a:pt x="132218" y="6424"/>
                </a:lnTo>
                <a:lnTo>
                  <a:pt x="180085" y="0"/>
                </a:lnTo>
                <a:lnTo>
                  <a:pt x="227900" y="6424"/>
                </a:lnTo>
                <a:lnTo>
                  <a:pt x="270881" y="24558"/>
                </a:lnTo>
                <a:lnTo>
                  <a:pt x="307308" y="52689"/>
                </a:lnTo>
                <a:lnTo>
                  <a:pt x="335458" y="89106"/>
                </a:lnTo>
                <a:lnTo>
                  <a:pt x="353611" y="132100"/>
                </a:lnTo>
                <a:lnTo>
                  <a:pt x="360044" y="179959"/>
                </a:lnTo>
                <a:lnTo>
                  <a:pt x="353611" y="227826"/>
                </a:lnTo>
                <a:lnTo>
                  <a:pt x="335458" y="270843"/>
                </a:lnTo>
                <a:lnTo>
                  <a:pt x="307308" y="307292"/>
                </a:lnTo>
                <a:lnTo>
                  <a:pt x="270881" y="335454"/>
                </a:lnTo>
                <a:lnTo>
                  <a:pt x="227900" y="353610"/>
                </a:lnTo>
                <a:lnTo>
                  <a:pt x="180085" y="360044"/>
                </a:lnTo>
                <a:lnTo>
                  <a:pt x="132218" y="353610"/>
                </a:lnTo>
                <a:lnTo>
                  <a:pt x="89201" y="335454"/>
                </a:lnTo>
                <a:lnTo>
                  <a:pt x="52752" y="307292"/>
                </a:lnTo>
                <a:lnTo>
                  <a:pt x="24590" y="270843"/>
                </a:lnTo>
                <a:lnTo>
                  <a:pt x="6434" y="227826"/>
                </a:lnTo>
                <a:lnTo>
                  <a:pt x="0" y="179959"/>
                </a:lnTo>
                <a:close/>
              </a:path>
            </a:pathLst>
          </a:custGeom>
          <a:ln w="25400">
            <a:solidFill>
              <a:srgbClr val="FF0000"/>
            </a:solidFill>
          </a:ln>
        </p:spPr>
        <p:txBody>
          <a:bodyPr wrap="square" lIns="0" tIns="0" rIns="0" bIns="0" rtlCol="0"/>
          <a:lstStyle/>
          <a:p>
            <a:endParaRPr/>
          </a:p>
        </p:txBody>
      </p:sp>
      <p:sp>
        <p:nvSpPr>
          <p:cNvPr id="9" name="object 9"/>
          <p:cNvSpPr txBox="1"/>
          <p:nvPr/>
        </p:nvSpPr>
        <p:spPr>
          <a:xfrm>
            <a:off x="5578490" y="4402935"/>
            <a:ext cx="243477"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1</a:t>
            </a:r>
            <a:endParaRPr dirty="0">
              <a:latin typeface="Arial"/>
              <a:cs typeface="Arial"/>
            </a:endParaRPr>
          </a:p>
        </p:txBody>
      </p:sp>
      <p:sp>
        <p:nvSpPr>
          <p:cNvPr id="10" name="object 6"/>
          <p:cNvSpPr/>
          <p:nvPr/>
        </p:nvSpPr>
        <p:spPr>
          <a:xfrm>
            <a:off x="5868144" y="2853628"/>
            <a:ext cx="821198" cy="3775771"/>
          </a:xfrm>
          <a:custGeom>
            <a:avLst/>
            <a:gdLst/>
            <a:ahLst/>
            <a:cxnLst/>
            <a:rect l="l" t="t" r="r" b="b"/>
            <a:pathLst>
              <a:path w="288290" h="3024504">
                <a:moveTo>
                  <a:pt x="0" y="3024378"/>
                </a:moveTo>
                <a:lnTo>
                  <a:pt x="288035" y="3024378"/>
                </a:lnTo>
                <a:lnTo>
                  <a:pt x="288035" y="0"/>
                </a:lnTo>
                <a:lnTo>
                  <a:pt x="0" y="0"/>
                </a:lnTo>
                <a:lnTo>
                  <a:pt x="0" y="3024378"/>
                </a:lnTo>
                <a:close/>
              </a:path>
            </a:pathLst>
          </a:custGeom>
          <a:ln w="25400">
            <a:solidFill>
              <a:srgbClr val="FF0000"/>
            </a:solidFill>
          </a:ln>
        </p:spPr>
        <p:txBody>
          <a:bodyPr wrap="square" lIns="0" tIns="0" rIns="0" bIns="0" rtlCol="0"/>
          <a:lstStyle/>
          <a:p>
            <a:endParaRPr/>
          </a:p>
        </p:txBody>
      </p:sp>
      <p:sp>
        <p:nvSpPr>
          <p:cNvPr id="11" name="object 10"/>
          <p:cNvSpPr/>
          <p:nvPr/>
        </p:nvSpPr>
        <p:spPr>
          <a:xfrm>
            <a:off x="7410935" y="4307459"/>
            <a:ext cx="360045" cy="360045"/>
          </a:xfrm>
          <a:custGeom>
            <a:avLst/>
            <a:gdLst/>
            <a:ahLst/>
            <a:cxnLst/>
            <a:rect l="l" t="t" r="r" b="b"/>
            <a:pathLst>
              <a:path w="360045" h="360045">
                <a:moveTo>
                  <a:pt x="0" y="179959"/>
                </a:moveTo>
                <a:lnTo>
                  <a:pt x="6424" y="132100"/>
                </a:lnTo>
                <a:lnTo>
                  <a:pt x="24558" y="89106"/>
                </a:lnTo>
                <a:lnTo>
                  <a:pt x="52689" y="52689"/>
                </a:lnTo>
                <a:lnTo>
                  <a:pt x="89106" y="24558"/>
                </a:lnTo>
                <a:lnTo>
                  <a:pt x="132100" y="6424"/>
                </a:lnTo>
                <a:lnTo>
                  <a:pt x="179958" y="0"/>
                </a:lnTo>
                <a:lnTo>
                  <a:pt x="227826" y="6424"/>
                </a:lnTo>
                <a:lnTo>
                  <a:pt x="270843" y="24558"/>
                </a:lnTo>
                <a:lnTo>
                  <a:pt x="307292" y="52689"/>
                </a:lnTo>
                <a:lnTo>
                  <a:pt x="335454" y="89106"/>
                </a:lnTo>
                <a:lnTo>
                  <a:pt x="353610" y="132100"/>
                </a:lnTo>
                <a:lnTo>
                  <a:pt x="360045" y="179959"/>
                </a:lnTo>
                <a:lnTo>
                  <a:pt x="353610" y="227826"/>
                </a:lnTo>
                <a:lnTo>
                  <a:pt x="335454" y="270843"/>
                </a:lnTo>
                <a:lnTo>
                  <a:pt x="307292" y="307292"/>
                </a:lnTo>
                <a:lnTo>
                  <a:pt x="270843" y="335454"/>
                </a:lnTo>
                <a:lnTo>
                  <a:pt x="227826" y="353610"/>
                </a:lnTo>
                <a:lnTo>
                  <a:pt x="179958" y="360045"/>
                </a:lnTo>
                <a:lnTo>
                  <a:pt x="132100" y="353610"/>
                </a:lnTo>
                <a:lnTo>
                  <a:pt x="89106" y="335454"/>
                </a:lnTo>
                <a:lnTo>
                  <a:pt x="52689" y="307292"/>
                </a:lnTo>
                <a:lnTo>
                  <a:pt x="24558" y="270843"/>
                </a:lnTo>
                <a:lnTo>
                  <a:pt x="6424" y="227826"/>
                </a:lnTo>
                <a:lnTo>
                  <a:pt x="0" y="179959"/>
                </a:lnTo>
                <a:close/>
              </a:path>
            </a:pathLst>
          </a:custGeom>
          <a:ln w="25400">
            <a:solidFill>
              <a:srgbClr val="FF0000"/>
            </a:solidFill>
          </a:ln>
        </p:spPr>
        <p:txBody>
          <a:bodyPr wrap="square" lIns="0" tIns="0" rIns="0" bIns="0" rtlCol="0"/>
          <a:lstStyle/>
          <a:p>
            <a:endParaRPr/>
          </a:p>
        </p:txBody>
      </p:sp>
      <p:sp>
        <p:nvSpPr>
          <p:cNvPr id="12" name="object 11"/>
          <p:cNvSpPr txBox="1"/>
          <p:nvPr/>
        </p:nvSpPr>
        <p:spPr>
          <a:xfrm>
            <a:off x="7520154" y="4326152"/>
            <a:ext cx="141605"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2</a:t>
            </a:r>
            <a:endParaRPr dirty="0">
              <a:latin typeface="Arial"/>
              <a:cs typeface="Arial"/>
            </a:endParaRPr>
          </a:p>
        </p:txBody>
      </p:sp>
      <p:sp>
        <p:nvSpPr>
          <p:cNvPr id="13" name="object 7"/>
          <p:cNvSpPr/>
          <p:nvPr/>
        </p:nvSpPr>
        <p:spPr>
          <a:xfrm>
            <a:off x="7812360" y="2815405"/>
            <a:ext cx="360045" cy="3775771"/>
          </a:xfrm>
          <a:custGeom>
            <a:avLst/>
            <a:gdLst/>
            <a:ahLst/>
            <a:cxnLst/>
            <a:rect l="l" t="t" r="r" b="b"/>
            <a:pathLst>
              <a:path w="360045" h="3024504">
                <a:moveTo>
                  <a:pt x="0" y="3024378"/>
                </a:moveTo>
                <a:lnTo>
                  <a:pt x="360045" y="3024378"/>
                </a:lnTo>
                <a:lnTo>
                  <a:pt x="360045" y="0"/>
                </a:lnTo>
                <a:lnTo>
                  <a:pt x="0" y="0"/>
                </a:lnTo>
                <a:lnTo>
                  <a:pt x="0" y="3024378"/>
                </a:lnTo>
                <a:close/>
              </a:path>
            </a:pathLst>
          </a:custGeom>
          <a:ln w="25400">
            <a:solidFill>
              <a:srgbClr val="FF0000"/>
            </a:solidFill>
          </a:ln>
        </p:spPr>
        <p:txBody>
          <a:bodyPr wrap="square" lIns="0" tIns="0" rIns="0" bIns="0" rtlCol="0"/>
          <a:lstStyle/>
          <a:p>
            <a:endParaRPr/>
          </a:p>
        </p:txBody>
      </p:sp>
    </p:spTree>
    <p:extLst>
      <p:ext uri="{BB962C8B-B14F-4D97-AF65-F5344CB8AC3E}">
        <p14:creationId xmlns:p14="http://schemas.microsoft.com/office/powerpoint/2010/main" xmlns="" val="11772843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36</a:t>
            </a:fld>
            <a:endParaRPr lang="tr-TR">
              <a:solidFill>
                <a:srgbClr val="D1282E"/>
              </a:solidFill>
            </a:endParaRPr>
          </a:p>
        </p:txBody>
      </p:sp>
      <p:sp>
        <p:nvSpPr>
          <p:cNvPr id="3" name="object 2"/>
          <p:cNvSpPr/>
          <p:nvPr/>
        </p:nvSpPr>
        <p:spPr>
          <a:xfrm>
            <a:off x="266700" y="826834"/>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533400" y="1583598"/>
            <a:ext cx="7053542"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a:spcBef>
                <a:spcPts val="100"/>
              </a:spcBef>
            </a:pPr>
            <a:r>
              <a:rPr lang="tr-TR" sz="2000" spc="-155" dirty="0" err="1" smtClean="0">
                <a:latin typeface="Trebuchet MS" panose="020B0603020202020204" pitchFamily="34" charset="0"/>
              </a:rPr>
              <a:t>Termin</a:t>
            </a:r>
            <a:r>
              <a:rPr lang="tr-TR" sz="2000" spc="-155" dirty="0" smtClean="0">
                <a:latin typeface="Trebuchet MS" panose="020B0603020202020204" pitchFamily="34" charset="0"/>
              </a:rPr>
              <a:t> </a:t>
            </a:r>
            <a:r>
              <a:rPr lang="tr-TR" sz="2000" spc="-105" dirty="0" smtClean="0">
                <a:latin typeface="Trebuchet MS" panose="020B0603020202020204" pitchFamily="34" charset="0"/>
              </a:rPr>
              <a:t>süresinin </a:t>
            </a:r>
            <a:r>
              <a:rPr lang="tr-TR" sz="2000" spc="-114" dirty="0" smtClean="0">
                <a:latin typeface="Trebuchet MS" panose="020B0603020202020204" pitchFamily="34" charset="0"/>
              </a:rPr>
              <a:t>yeniden </a:t>
            </a:r>
            <a:r>
              <a:rPr lang="tr-TR" sz="2000" spc="-95" dirty="0" smtClean="0">
                <a:latin typeface="Trebuchet MS" panose="020B0603020202020204" pitchFamily="34" charset="0"/>
              </a:rPr>
              <a:t>girilmesi </a:t>
            </a:r>
            <a:r>
              <a:rPr lang="tr-TR" sz="2000" spc="-120" dirty="0" smtClean="0">
                <a:latin typeface="Trebuchet MS" panose="020B0603020202020204" pitchFamily="34" charset="0"/>
              </a:rPr>
              <a:t>ve </a:t>
            </a:r>
            <a:r>
              <a:rPr lang="tr-TR" sz="2000" spc="-90" dirty="0" smtClean="0">
                <a:latin typeface="Trebuchet MS" panose="020B0603020202020204" pitchFamily="34" charset="0"/>
              </a:rPr>
              <a:t>Risk </a:t>
            </a:r>
            <a:r>
              <a:rPr lang="tr-TR" sz="2000" spc="-110" dirty="0" smtClean="0">
                <a:latin typeface="Trebuchet MS" panose="020B0603020202020204" pitchFamily="34" charset="0"/>
              </a:rPr>
              <a:t>skorunun </a:t>
            </a:r>
            <a:r>
              <a:rPr lang="tr-TR" sz="2000" spc="-120" dirty="0" smtClean="0">
                <a:latin typeface="Trebuchet MS" panose="020B0603020202020204" pitchFamily="34" charset="0"/>
              </a:rPr>
              <a:t>düzenlenmesi</a:t>
            </a:r>
            <a:r>
              <a:rPr lang="tr-TR" sz="2000" spc="-340" dirty="0" smtClean="0">
                <a:latin typeface="Trebuchet MS" panose="020B0603020202020204" pitchFamily="34" charset="0"/>
              </a:rPr>
              <a:t> </a:t>
            </a:r>
            <a:r>
              <a:rPr lang="tr-TR" sz="2000" spc="-114" dirty="0" smtClean="0">
                <a:latin typeface="Trebuchet MS" panose="020B0603020202020204" pitchFamily="34" charset="0"/>
              </a:rPr>
              <a:t>için</a:t>
            </a:r>
            <a:endParaRPr lang="tr-TR" sz="2000" spc="-114" dirty="0">
              <a:latin typeface="Trebuchet MS" panose="020B0603020202020204" pitchFamily="34" charset="0"/>
            </a:endParaRPr>
          </a:p>
        </p:txBody>
      </p:sp>
      <p:sp>
        <p:nvSpPr>
          <p:cNvPr id="5" name="object 4"/>
          <p:cNvSpPr txBox="1"/>
          <p:nvPr/>
        </p:nvSpPr>
        <p:spPr>
          <a:xfrm>
            <a:off x="533400" y="2159078"/>
            <a:ext cx="7783015" cy="936154"/>
          </a:xfrm>
          <a:prstGeom prst="rect">
            <a:avLst/>
          </a:prstGeom>
        </p:spPr>
        <p:txBody>
          <a:bodyPr vert="horz" wrap="square" lIns="0" tIns="12700" rIns="0" bIns="0" rtlCol="0">
            <a:spAutoFit/>
          </a:bodyPr>
          <a:lstStyle/>
          <a:p>
            <a:pPr marL="12700">
              <a:spcBef>
                <a:spcPts val="100"/>
              </a:spcBef>
            </a:pPr>
            <a:r>
              <a:rPr sz="2000" b="1" spc="-125" dirty="0">
                <a:solidFill>
                  <a:schemeClr val="tx2"/>
                </a:solidFill>
                <a:latin typeface="Trebuchet MS"/>
                <a:cs typeface="Trebuchet MS"/>
              </a:rPr>
              <a:t>Revizyon </a:t>
            </a:r>
            <a:r>
              <a:rPr sz="2000" b="1" spc="-95" dirty="0">
                <a:solidFill>
                  <a:schemeClr val="tx2"/>
                </a:solidFill>
                <a:latin typeface="Trebuchet MS"/>
                <a:cs typeface="Trebuchet MS"/>
              </a:rPr>
              <a:t>işlemi</a:t>
            </a:r>
            <a:r>
              <a:rPr sz="2000" b="1" spc="-195" dirty="0">
                <a:solidFill>
                  <a:schemeClr val="tx2"/>
                </a:solidFill>
                <a:latin typeface="Trebuchet MS"/>
                <a:cs typeface="Trebuchet MS"/>
              </a:rPr>
              <a:t> </a:t>
            </a:r>
            <a:r>
              <a:rPr sz="2000" b="1" spc="-120" dirty="0">
                <a:solidFill>
                  <a:schemeClr val="tx2"/>
                </a:solidFill>
                <a:latin typeface="Trebuchet MS"/>
                <a:cs typeface="Trebuchet MS"/>
              </a:rPr>
              <a:t>yapılmalıdır.</a:t>
            </a:r>
            <a:endParaRPr sz="2000" dirty="0">
              <a:solidFill>
                <a:schemeClr val="tx2"/>
              </a:solidFill>
              <a:latin typeface="Trebuchet MS"/>
              <a:cs typeface="Trebuchet MS"/>
            </a:endParaRPr>
          </a:p>
          <a:p>
            <a:pPr marL="12700" marR="5080">
              <a:tabLst>
                <a:tab pos="2170430" algn="l"/>
              </a:tabLst>
            </a:pPr>
            <a:r>
              <a:rPr sz="2000" b="1" spc="-120" dirty="0">
                <a:solidFill>
                  <a:schemeClr val="tx2"/>
                </a:solidFill>
                <a:latin typeface="Trebuchet MS"/>
                <a:cs typeface="Trebuchet MS"/>
              </a:rPr>
              <a:t>(«Kurum </a:t>
            </a:r>
            <a:r>
              <a:rPr sz="2000" b="1" spc="-105" dirty="0">
                <a:solidFill>
                  <a:schemeClr val="tx2"/>
                </a:solidFill>
                <a:latin typeface="Trebuchet MS"/>
                <a:cs typeface="Trebuchet MS"/>
              </a:rPr>
              <a:t>Risk </a:t>
            </a:r>
            <a:r>
              <a:rPr sz="2000" b="1" spc="-110" dirty="0">
                <a:solidFill>
                  <a:schemeClr val="tx2"/>
                </a:solidFill>
                <a:latin typeface="Trebuchet MS"/>
                <a:cs typeface="Trebuchet MS"/>
              </a:rPr>
              <a:t>Değerlendirmesi» </a:t>
            </a:r>
            <a:r>
              <a:rPr sz="2000" b="1" spc="-100" dirty="0">
                <a:solidFill>
                  <a:schemeClr val="tx2"/>
                </a:solidFill>
                <a:latin typeface="Trebuchet MS"/>
                <a:cs typeface="Trebuchet MS"/>
              </a:rPr>
              <a:t>kısmında </a:t>
            </a:r>
            <a:r>
              <a:rPr sz="2000" b="1" spc="-95" dirty="0" err="1">
                <a:solidFill>
                  <a:schemeClr val="tx2"/>
                </a:solidFill>
                <a:latin typeface="Trebuchet MS"/>
                <a:cs typeface="Trebuchet MS"/>
              </a:rPr>
              <a:t>ilgili</a:t>
            </a:r>
            <a:r>
              <a:rPr sz="2000" b="1" spc="-480" dirty="0">
                <a:solidFill>
                  <a:schemeClr val="tx2"/>
                </a:solidFill>
                <a:latin typeface="Trebuchet MS"/>
                <a:cs typeface="Trebuchet MS"/>
              </a:rPr>
              <a:t> </a:t>
            </a:r>
            <a:r>
              <a:rPr lang="tr-TR" sz="2000" b="1" spc="-480" dirty="0" smtClean="0">
                <a:solidFill>
                  <a:schemeClr val="tx2"/>
                </a:solidFill>
                <a:latin typeface="Trebuchet MS"/>
                <a:cs typeface="Trebuchet MS"/>
              </a:rPr>
              <a:t> </a:t>
            </a:r>
            <a:r>
              <a:rPr sz="2000" b="1" spc="-110" dirty="0" smtClean="0">
                <a:solidFill>
                  <a:schemeClr val="tx2"/>
                </a:solidFill>
                <a:latin typeface="Trebuchet MS"/>
                <a:cs typeface="Trebuchet MS"/>
              </a:rPr>
              <a:t>risk </a:t>
            </a:r>
            <a:r>
              <a:rPr sz="2000" b="1" spc="-110" dirty="0">
                <a:solidFill>
                  <a:schemeClr val="tx2"/>
                </a:solidFill>
                <a:latin typeface="Trebuchet MS"/>
                <a:cs typeface="Trebuchet MS"/>
              </a:rPr>
              <a:t>numaralı  </a:t>
            </a:r>
            <a:r>
              <a:rPr sz="2000" b="1" spc="-100" dirty="0">
                <a:solidFill>
                  <a:schemeClr val="tx2"/>
                </a:solidFill>
                <a:latin typeface="Trebuchet MS"/>
                <a:cs typeface="Trebuchet MS"/>
              </a:rPr>
              <a:t>klasör</a:t>
            </a:r>
            <a:r>
              <a:rPr sz="2000" b="1" spc="-150" dirty="0">
                <a:solidFill>
                  <a:schemeClr val="tx2"/>
                </a:solidFill>
                <a:latin typeface="Trebuchet MS"/>
                <a:cs typeface="Trebuchet MS"/>
              </a:rPr>
              <a:t> </a:t>
            </a:r>
            <a:r>
              <a:rPr sz="2000" b="1" spc="-100" dirty="0">
                <a:solidFill>
                  <a:schemeClr val="tx2"/>
                </a:solidFill>
                <a:latin typeface="Trebuchet MS"/>
                <a:cs typeface="Trebuchet MS"/>
              </a:rPr>
              <a:t>simgesi	</a:t>
            </a:r>
            <a:r>
              <a:rPr sz="2000" b="1" spc="-110" dirty="0">
                <a:solidFill>
                  <a:schemeClr val="tx2"/>
                </a:solidFill>
                <a:latin typeface="Trebuchet MS"/>
                <a:cs typeface="Trebuchet MS"/>
              </a:rPr>
              <a:t>tıklanır)</a:t>
            </a:r>
            <a:endParaRPr sz="2000" dirty="0">
              <a:solidFill>
                <a:schemeClr val="tx2"/>
              </a:solidFill>
              <a:latin typeface="Trebuchet MS"/>
              <a:cs typeface="Trebuchet MS"/>
            </a:endParaRPr>
          </a:p>
        </p:txBody>
      </p:sp>
      <p:sp>
        <p:nvSpPr>
          <p:cNvPr id="6" name="object 7"/>
          <p:cNvSpPr/>
          <p:nvPr/>
        </p:nvSpPr>
        <p:spPr>
          <a:xfrm>
            <a:off x="2051720" y="2813040"/>
            <a:ext cx="350837" cy="3349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266700" y="3323832"/>
            <a:ext cx="8640960" cy="3534168"/>
          </a:xfrm>
          <a:prstGeom prst="rect">
            <a:avLst/>
          </a:prstGeom>
          <a:blipFill>
            <a:blip r:embed="rId4" cstate="print"/>
            <a:stretch>
              <a:fillRect/>
            </a:stretch>
          </a:blipFill>
        </p:spPr>
        <p:txBody>
          <a:bodyPr wrap="square" lIns="0" tIns="0" rIns="0" bIns="0" rtlCol="0"/>
          <a:lstStyle/>
          <a:p>
            <a:endParaRPr/>
          </a:p>
        </p:txBody>
      </p:sp>
      <p:sp>
        <p:nvSpPr>
          <p:cNvPr id="9" name="object 8"/>
          <p:cNvSpPr/>
          <p:nvPr/>
        </p:nvSpPr>
        <p:spPr>
          <a:xfrm>
            <a:off x="1835503" y="4260135"/>
            <a:ext cx="432434" cy="360045"/>
          </a:xfrm>
          <a:custGeom>
            <a:avLst/>
            <a:gdLst/>
            <a:ahLst/>
            <a:cxnLst/>
            <a:rect l="l" t="t" r="r" b="b"/>
            <a:pathLst>
              <a:path w="432435" h="360045">
                <a:moveTo>
                  <a:pt x="0" y="179959"/>
                </a:moveTo>
                <a:lnTo>
                  <a:pt x="5708" y="138719"/>
                </a:lnTo>
                <a:lnTo>
                  <a:pt x="21966" y="100850"/>
                </a:lnTo>
                <a:lnTo>
                  <a:pt x="47476" y="67435"/>
                </a:lnTo>
                <a:lnTo>
                  <a:pt x="80936" y="39558"/>
                </a:lnTo>
                <a:lnTo>
                  <a:pt x="121048" y="18304"/>
                </a:lnTo>
                <a:lnTo>
                  <a:pt x="166511" y="4756"/>
                </a:lnTo>
                <a:lnTo>
                  <a:pt x="216026" y="0"/>
                </a:lnTo>
                <a:lnTo>
                  <a:pt x="265582" y="4756"/>
                </a:lnTo>
                <a:lnTo>
                  <a:pt x="311061" y="18304"/>
                </a:lnTo>
                <a:lnTo>
                  <a:pt x="351170" y="39558"/>
                </a:lnTo>
                <a:lnTo>
                  <a:pt x="384617" y="67435"/>
                </a:lnTo>
                <a:lnTo>
                  <a:pt x="410109" y="100850"/>
                </a:lnTo>
                <a:lnTo>
                  <a:pt x="426352" y="138719"/>
                </a:lnTo>
                <a:lnTo>
                  <a:pt x="432053" y="179959"/>
                </a:lnTo>
                <a:lnTo>
                  <a:pt x="426352" y="221245"/>
                </a:lnTo>
                <a:lnTo>
                  <a:pt x="410109" y="259148"/>
                </a:lnTo>
                <a:lnTo>
                  <a:pt x="384617" y="292586"/>
                </a:lnTo>
                <a:lnTo>
                  <a:pt x="351170" y="320476"/>
                </a:lnTo>
                <a:lnTo>
                  <a:pt x="311061" y="341737"/>
                </a:lnTo>
                <a:lnTo>
                  <a:pt x="265582" y="355287"/>
                </a:lnTo>
                <a:lnTo>
                  <a:pt x="216026" y="360045"/>
                </a:lnTo>
                <a:lnTo>
                  <a:pt x="166511" y="355287"/>
                </a:lnTo>
                <a:lnTo>
                  <a:pt x="121048" y="341737"/>
                </a:lnTo>
                <a:lnTo>
                  <a:pt x="80936" y="320476"/>
                </a:lnTo>
                <a:lnTo>
                  <a:pt x="47476" y="292586"/>
                </a:lnTo>
                <a:lnTo>
                  <a:pt x="21966" y="259148"/>
                </a:lnTo>
                <a:lnTo>
                  <a:pt x="5708" y="221245"/>
                </a:lnTo>
                <a:lnTo>
                  <a:pt x="0" y="179959"/>
                </a:lnTo>
                <a:close/>
              </a:path>
            </a:pathLst>
          </a:custGeom>
          <a:ln w="25400">
            <a:solidFill>
              <a:srgbClr val="006FC0"/>
            </a:solidFill>
          </a:ln>
        </p:spPr>
        <p:txBody>
          <a:bodyPr wrap="square" lIns="0" tIns="0" rIns="0" bIns="0" rtlCol="0"/>
          <a:lstStyle/>
          <a:p>
            <a:endParaRPr/>
          </a:p>
        </p:txBody>
      </p:sp>
    </p:spTree>
    <p:extLst>
      <p:ext uri="{BB962C8B-B14F-4D97-AF65-F5344CB8AC3E}">
        <p14:creationId xmlns:p14="http://schemas.microsoft.com/office/powerpoint/2010/main" xmlns="" val="28743206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37</a:t>
            </a:fld>
            <a:endParaRPr lang="tr-TR">
              <a:solidFill>
                <a:srgbClr val="D1282E"/>
              </a:solidFill>
            </a:endParaRPr>
          </a:p>
        </p:txBody>
      </p:sp>
      <p:sp>
        <p:nvSpPr>
          <p:cNvPr id="3" name="object 2"/>
          <p:cNvSpPr/>
          <p:nvPr/>
        </p:nvSpPr>
        <p:spPr>
          <a:xfrm>
            <a:off x="19177" y="937960"/>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8783" y="1556792"/>
            <a:ext cx="8640960" cy="936154"/>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Ciddi ve acil tedbir alınması gereken risklerde risk puanı 15 ve üzeri yapılır, </a:t>
            </a:r>
            <a:r>
              <a:rPr lang="tr-TR" sz="2000" dirty="0" err="1" smtClean="0">
                <a:latin typeface="Trebuchet MS"/>
                <a:cs typeface="Trebuchet MS"/>
              </a:rPr>
              <a:t>termin</a:t>
            </a:r>
            <a:r>
              <a:rPr lang="tr-TR" sz="2000" dirty="0" smtClean="0">
                <a:latin typeface="Trebuchet MS"/>
                <a:cs typeface="Trebuchet MS"/>
              </a:rPr>
              <a:t> süresi ise tahmini ödenek gelme süresi ve ödenek geldikten sonra ilgili tehlikenin ortadan kaldırılma süresi dikkate alınarak belirlenir.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4980" y="2567712"/>
            <a:ext cx="8748464" cy="4680520"/>
          </a:xfrm>
          <a:prstGeom prst="rect">
            <a:avLst/>
          </a:prstGeom>
        </p:spPr>
      </p:pic>
    </p:spTree>
    <p:extLst>
      <p:ext uri="{BB962C8B-B14F-4D97-AF65-F5344CB8AC3E}">
        <p14:creationId xmlns:p14="http://schemas.microsoft.com/office/powerpoint/2010/main" xmlns="" val="236133189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38</a:t>
            </a:fld>
            <a:endParaRPr lang="tr-TR">
              <a:solidFill>
                <a:srgbClr val="D1282E"/>
              </a:solidFill>
            </a:endParaRPr>
          </a:p>
        </p:txBody>
      </p:sp>
      <p:sp>
        <p:nvSpPr>
          <p:cNvPr id="3" name="object 2"/>
          <p:cNvSpPr/>
          <p:nvPr/>
        </p:nvSpPr>
        <p:spPr>
          <a:xfrm>
            <a:off x="107504"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6700" y="1677459"/>
            <a:ext cx="7193140" cy="628377"/>
          </a:xfrm>
          <a:prstGeom prst="rect">
            <a:avLst/>
          </a:prstGeom>
        </p:spPr>
        <p:txBody>
          <a:bodyPr vert="horz" wrap="square" lIns="0" tIns="12700" rIns="0" bIns="0" rtlCol="0">
            <a:spAutoFit/>
          </a:bodyPr>
          <a:lstStyle/>
          <a:p>
            <a:pPr marL="12700">
              <a:spcBef>
                <a:spcPts val="100"/>
              </a:spcBef>
            </a:pPr>
            <a:r>
              <a:rPr sz="2000" spc="-120" dirty="0">
                <a:latin typeface="Trebuchet MS"/>
                <a:cs typeface="Trebuchet MS"/>
              </a:rPr>
              <a:t>Gerekli </a:t>
            </a:r>
            <a:r>
              <a:rPr sz="2000" spc="-130" dirty="0">
                <a:latin typeface="Trebuchet MS"/>
                <a:cs typeface="Trebuchet MS"/>
              </a:rPr>
              <a:t>düzeltmeler </a:t>
            </a:r>
            <a:r>
              <a:rPr sz="2000" spc="-100" dirty="0">
                <a:latin typeface="Trebuchet MS"/>
                <a:cs typeface="Trebuchet MS"/>
              </a:rPr>
              <a:t>yapıldıktan </a:t>
            </a:r>
            <a:r>
              <a:rPr sz="2000" spc="-95" dirty="0" err="1">
                <a:latin typeface="Trebuchet MS"/>
                <a:cs typeface="Trebuchet MS"/>
              </a:rPr>
              <a:t>sonra</a:t>
            </a:r>
            <a:r>
              <a:rPr sz="2000" spc="-95" dirty="0">
                <a:latin typeface="Trebuchet MS"/>
                <a:cs typeface="Trebuchet MS"/>
              </a:rPr>
              <a:t> </a:t>
            </a:r>
            <a:r>
              <a:rPr lang="tr-TR" sz="2000" spc="-95" dirty="0" smtClean="0">
                <a:latin typeface="Trebuchet MS"/>
                <a:cs typeface="Trebuchet MS"/>
              </a:rPr>
              <a:t>değişiklik yapılan maddenin sağ tarafında </a:t>
            </a:r>
            <a:r>
              <a:rPr sz="2000" spc="-100" dirty="0" err="1" smtClean="0">
                <a:latin typeface="Trebuchet MS"/>
                <a:cs typeface="Trebuchet MS"/>
              </a:rPr>
              <a:t>bulunan</a:t>
            </a:r>
            <a:r>
              <a:rPr lang="tr-TR" sz="2000" dirty="0">
                <a:latin typeface="Trebuchet MS"/>
                <a:cs typeface="Trebuchet MS"/>
              </a:rPr>
              <a:t> </a:t>
            </a:r>
            <a:r>
              <a:rPr lang="tr-TR" sz="2000" spc="-120" dirty="0">
                <a:latin typeface="Trebuchet MS"/>
                <a:cs typeface="Trebuchet MS"/>
              </a:rPr>
              <a:t>r</a:t>
            </a:r>
            <a:r>
              <a:rPr sz="2000" spc="-120" dirty="0" err="1" smtClean="0">
                <a:latin typeface="Trebuchet MS"/>
                <a:cs typeface="Trebuchet MS"/>
              </a:rPr>
              <a:t>evizyon</a:t>
            </a:r>
            <a:r>
              <a:rPr sz="2000" spc="-120" dirty="0" smtClean="0">
                <a:latin typeface="Trebuchet MS"/>
                <a:cs typeface="Trebuchet MS"/>
              </a:rPr>
              <a:t> </a:t>
            </a:r>
            <a:r>
              <a:rPr sz="2000" spc="-95" dirty="0">
                <a:latin typeface="Trebuchet MS"/>
                <a:cs typeface="Trebuchet MS"/>
              </a:rPr>
              <a:t>sayısının </a:t>
            </a:r>
            <a:r>
              <a:rPr sz="2000" spc="-100" dirty="0">
                <a:latin typeface="Trebuchet MS"/>
                <a:cs typeface="Trebuchet MS"/>
              </a:rPr>
              <a:t>arttığı</a:t>
            </a:r>
            <a:r>
              <a:rPr sz="2000" spc="-260" dirty="0">
                <a:latin typeface="Trebuchet MS"/>
                <a:cs typeface="Trebuchet MS"/>
              </a:rPr>
              <a:t> </a:t>
            </a:r>
            <a:r>
              <a:rPr sz="2000" spc="-130" dirty="0">
                <a:latin typeface="Trebuchet MS"/>
                <a:cs typeface="Trebuchet MS"/>
              </a:rPr>
              <a:t>görülür.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5536" y="2348880"/>
            <a:ext cx="8596780" cy="4587995"/>
          </a:xfrm>
          <a:prstGeom prst="rect">
            <a:avLst/>
          </a:prstGeom>
        </p:spPr>
      </p:pic>
    </p:spTree>
    <p:extLst>
      <p:ext uri="{BB962C8B-B14F-4D97-AF65-F5344CB8AC3E}">
        <p14:creationId xmlns:p14="http://schemas.microsoft.com/office/powerpoint/2010/main" xmlns="" val="1142734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39</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9512" y="1700808"/>
            <a:ext cx="8653310" cy="1243930"/>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Risk puanı ve </a:t>
            </a:r>
            <a:r>
              <a:rPr lang="tr-TR" sz="2000" dirty="0" err="1" smtClean="0">
                <a:latin typeface="Trebuchet MS"/>
                <a:cs typeface="Trebuchet MS"/>
              </a:rPr>
              <a:t>termin</a:t>
            </a:r>
            <a:r>
              <a:rPr lang="tr-TR" sz="2000" dirty="0" smtClean="0">
                <a:latin typeface="Trebuchet MS"/>
                <a:cs typeface="Trebuchet MS"/>
              </a:rPr>
              <a:t> süresi güncellenerek kaydedildikten sonra ekranda </a:t>
            </a:r>
            <a:r>
              <a:rPr lang="tr-TR" sz="2000" dirty="0" err="1" smtClean="0">
                <a:latin typeface="Trebuchet MS"/>
                <a:cs typeface="Trebuchet MS"/>
              </a:rPr>
              <a:t>termin</a:t>
            </a:r>
            <a:r>
              <a:rPr lang="tr-TR" sz="2000" dirty="0" smtClean="0">
                <a:latin typeface="Trebuchet MS"/>
                <a:cs typeface="Trebuchet MS"/>
              </a:rPr>
              <a:t> süresi eski haliyle görünecektir. Son hali görünmek isteniyorsa değişiklik yapılan maddenin sağ tarafında bulunan revizyon butonu tıklanırsa aşağıdaki ekran görülecektir.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777" y="2944738"/>
            <a:ext cx="8848780" cy="4320480"/>
          </a:xfrm>
          <a:prstGeom prst="rect">
            <a:avLst/>
          </a:prstGeom>
        </p:spPr>
      </p:pic>
    </p:spTree>
    <p:extLst>
      <p:ext uri="{BB962C8B-B14F-4D97-AF65-F5344CB8AC3E}">
        <p14:creationId xmlns:p14="http://schemas.microsoft.com/office/powerpoint/2010/main" xmlns="" val="4264526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2847" y="1462345"/>
            <a:ext cx="6302266" cy="4676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35696" y="2636912"/>
            <a:ext cx="5426491" cy="1723397"/>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xmlns="" val="83577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40</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266700" y="1700808"/>
            <a:ext cx="8374954" cy="843821"/>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marR="5080">
              <a:spcBef>
                <a:spcPts val="100"/>
              </a:spcBef>
            </a:pPr>
            <a:r>
              <a:rPr lang="tr-TR" sz="1800" spc="-114" dirty="0" smtClean="0">
                <a:solidFill>
                  <a:srgbClr val="FF0000"/>
                </a:solidFill>
                <a:latin typeface="Trebuchet MS" panose="020B0603020202020204" pitchFamily="34" charset="0"/>
              </a:rPr>
              <a:t>Kurum </a:t>
            </a:r>
            <a:r>
              <a:rPr lang="tr-TR" sz="1800" spc="-90" dirty="0" smtClean="0">
                <a:solidFill>
                  <a:srgbClr val="FF0000"/>
                </a:solidFill>
                <a:latin typeface="Trebuchet MS" panose="020B0603020202020204" pitchFamily="34" charset="0"/>
              </a:rPr>
              <a:t>Risk </a:t>
            </a:r>
            <a:r>
              <a:rPr lang="tr-TR" sz="1800" spc="-130" dirty="0" smtClean="0">
                <a:solidFill>
                  <a:srgbClr val="FF0000"/>
                </a:solidFill>
                <a:latin typeface="Trebuchet MS" panose="020B0603020202020204" pitchFamily="34" charset="0"/>
              </a:rPr>
              <a:t>Tabanlı </a:t>
            </a:r>
            <a:r>
              <a:rPr lang="tr-TR" sz="1800" spc="-110" dirty="0" smtClean="0">
                <a:solidFill>
                  <a:srgbClr val="FF0000"/>
                </a:solidFill>
                <a:latin typeface="Trebuchet MS" panose="020B0603020202020204" pitchFamily="34" charset="0"/>
              </a:rPr>
              <a:t>Ödenek </a:t>
            </a:r>
            <a:r>
              <a:rPr lang="tr-TR" sz="1800" spc="-90" dirty="0" smtClean="0">
                <a:solidFill>
                  <a:srgbClr val="FF0000"/>
                </a:solidFill>
                <a:latin typeface="Trebuchet MS" panose="020B0603020202020204" pitchFamily="34" charset="0"/>
              </a:rPr>
              <a:t>Girişi» </a:t>
            </a:r>
            <a:r>
              <a:rPr lang="tr-TR" sz="1800" spc="-100" dirty="0" smtClean="0">
                <a:solidFill>
                  <a:schemeClr val="tx1"/>
                </a:solidFill>
                <a:latin typeface="Trebuchet MS" panose="020B0603020202020204" pitchFamily="34" charset="0"/>
              </a:rPr>
              <a:t>butonuna </a:t>
            </a:r>
            <a:r>
              <a:rPr lang="tr-TR" sz="1800" spc="-95" dirty="0" smtClean="0">
                <a:solidFill>
                  <a:schemeClr val="tx1"/>
                </a:solidFill>
                <a:latin typeface="Trebuchet MS" panose="020B0603020202020204" pitchFamily="34" charset="0"/>
              </a:rPr>
              <a:t>tıklandığında </a:t>
            </a:r>
            <a:r>
              <a:rPr lang="tr-TR" sz="1800" spc="-105" dirty="0" smtClean="0">
                <a:solidFill>
                  <a:schemeClr val="tx1"/>
                </a:solidFill>
                <a:latin typeface="Trebuchet MS" panose="020B0603020202020204" pitchFamily="34" charset="0"/>
              </a:rPr>
              <a:t>risk </a:t>
            </a:r>
            <a:r>
              <a:rPr lang="tr-TR" sz="1800" spc="-110" dirty="0" smtClean="0">
                <a:solidFill>
                  <a:schemeClr val="tx1"/>
                </a:solidFill>
                <a:latin typeface="Trebuchet MS" panose="020B0603020202020204" pitchFamily="34" charset="0"/>
              </a:rPr>
              <a:t>skoru </a:t>
            </a:r>
            <a:r>
              <a:rPr lang="tr-TR" sz="1800" spc="-140" dirty="0" smtClean="0">
                <a:solidFill>
                  <a:schemeClr val="tx1"/>
                </a:solidFill>
                <a:latin typeface="Trebuchet MS" panose="020B0603020202020204" pitchFamily="34" charset="0"/>
              </a:rPr>
              <a:t>15 </a:t>
            </a:r>
            <a:r>
              <a:rPr lang="tr-TR" sz="1800" spc="-85" dirty="0" smtClean="0">
                <a:solidFill>
                  <a:schemeClr val="tx1"/>
                </a:solidFill>
                <a:latin typeface="Trebuchet MS" panose="020B0603020202020204" pitchFamily="34" charset="0"/>
              </a:rPr>
              <a:t>olan</a:t>
            </a:r>
            <a:r>
              <a:rPr lang="tr-TR" sz="1800" spc="-305" dirty="0" smtClean="0">
                <a:solidFill>
                  <a:schemeClr val="tx1"/>
                </a:solidFill>
                <a:latin typeface="Trebuchet MS" panose="020B0603020202020204" pitchFamily="34" charset="0"/>
              </a:rPr>
              <a:t> </a:t>
            </a:r>
            <a:r>
              <a:rPr lang="tr-TR" sz="1800" spc="-114" dirty="0" smtClean="0">
                <a:solidFill>
                  <a:schemeClr val="tx1"/>
                </a:solidFill>
                <a:latin typeface="Trebuchet MS" panose="020B0603020202020204" pitchFamily="34" charset="0"/>
              </a:rPr>
              <a:t>riskler  </a:t>
            </a:r>
            <a:r>
              <a:rPr lang="tr-TR" sz="1800" spc="-135" dirty="0" smtClean="0">
                <a:solidFill>
                  <a:schemeClr val="tx1"/>
                </a:solidFill>
                <a:latin typeface="Trebuchet MS" panose="020B0603020202020204" pitchFamily="34" charset="0"/>
              </a:rPr>
              <a:t>görünecektir. </a:t>
            </a:r>
            <a:r>
              <a:rPr lang="tr-TR" sz="1800" spc="-75" dirty="0" smtClean="0">
                <a:solidFill>
                  <a:schemeClr val="tx1"/>
                </a:solidFill>
                <a:latin typeface="Trebuchet MS" panose="020B0603020202020204" pitchFamily="34" charset="0"/>
              </a:rPr>
              <a:t>İlgili </a:t>
            </a:r>
            <a:r>
              <a:rPr lang="tr-TR" sz="1800" spc="-100" dirty="0" smtClean="0">
                <a:solidFill>
                  <a:schemeClr val="tx1"/>
                </a:solidFill>
                <a:latin typeface="Trebuchet MS" panose="020B0603020202020204" pitchFamily="34" charset="0"/>
              </a:rPr>
              <a:t>kısımlar </a:t>
            </a:r>
            <a:r>
              <a:rPr lang="tr-TR" sz="1800" spc="-130" dirty="0" smtClean="0">
                <a:solidFill>
                  <a:srgbClr val="FF0000"/>
                </a:solidFill>
                <a:latin typeface="Trebuchet MS" panose="020B0603020202020204" pitchFamily="34" charset="0"/>
              </a:rPr>
              <a:t>(Tahmini </a:t>
            </a:r>
            <a:r>
              <a:rPr lang="tr-TR" sz="1800" spc="-135" dirty="0" smtClean="0">
                <a:solidFill>
                  <a:srgbClr val="FF0000"/>
                </a:solidFill>
                <a:latin typeface="Trebuchet MS" panose="020B0603020202020204" pitchFamily="34" charset="0"/>
              </a:rPr>
              <a:t>Bütçe, </a:t>
            </a:r>
            <a:r>
              <a:rPr lang="tr-TR" sz="1800" spc="-110" dirty="0" smtClean="0">
                <a:solidFill>
                  <a:srgbClr val="FF0000"/>
                </a:solidFill>
                <a:latin typeface="Trebuchet MS" panose="020B0603020202020204" pitchFamily="34" charset="0"/>
              </a:rPr>
              <a:t>Ödenek Kalemi)</a:t>
            </a:r>
            <a:r>
              <a:rPr lang="tr-TR" sz="1800" spc="-110" dirty="0" smtClean="0">
                <a:solidFill>
                  <a:schemeClr val="tx1"/>
                </a:solidFill>
                <a:latin typeface="Trebuchet MS" panose="020B0603020202020204" pitchFamily="34" charset="0"/>
              </a:rPr>
              <a:t> </a:t>
            </a:r>
            <a:r>
              <a:rPr lang="tr-TR" sz="1800" spc="-105" dirty="0" smtClean="0">
                <a:solidFill>
                  <a:schemeClr val="tx1"/>
                </a:solidFill>
                <a:latin typeface="Trebuchet MS" panose="020B0603020202020204" pitchFamily="34" charset="0"/>
              </a:rPr>
              <a:t>girildikten </a:t>
            </a:r>
            <a:r>
              <a:rPr lang="tr-TR" sz="1800" spc="-95" dirty="0" smtClean="0">
                <a:solidFill>
                  <a:schemeClr val="tx1"/>
                </a:solidFill>
                <a:latin typeface="Trebuchet MS" panose="020B0603020202020204" pitchFamily="34" charset="0"/>
              </a:rPr>
              <a:t>sonra         </a:t>
            </a:r>
            <a:r>
              <a:rPr lang="tr-TR" sz="1800" spc="-100" dirty="0" smtClean="0">
                <a:solidFill>
                  <a:schemeClr val="tx1"/>
                </a:solidFill>
                <a:latin typeface="Trebuchet MS" panose="020B0603020202020204" pitchFamily="34" charset="0"/>
              </a:rPr>
              <a:t>butonuna </a:t>
            </a:r>
            <a:r>
              <a:rPr lang="tr-TR" sz="1800" spc="-110" dirty="0" smtClean="0">
                <a:solidFill>
                  <a:schemeClr val="tx1"/>
                </a:solidFill>
                <a:latin typeface="Trebuchet MS" panose="020B0603020202020204" pitchFamily="34" charset="0"/>
              </a:rPr>
              <a:t>tıklanarak </a:t>
            </a:r>
            <a:r>
              <a:rPr lang="tr-TR" sz="1800" spc="-125" dirty="0" smtClean="0">
                <a:solidFill>
                  <a:schemeClr val="tx1"/>
                </a:solidFill>
                <a:latin typeface="Trebuchet MS" panose="020B0603020202020204" pitchFamily="34" charset="0"/>
              </a:rPr>
              <a:t>bütçe </a:t>
            </a:r>
            <a:r>
              <a:rPr lang="tr-TR" sz="1800" spc="-95" dirty="0" smtClean="0">
                <a:solidFill>
                  <a:schemeClr val="tx1"/>
                </a:solidFill>
                <a:latin typeface="Trebuchet MS" panose="020B0603020202020204" pitchFamily="34" charset="0"/>
              </a:rPr>
              <a:t>başvurusu</a:t>
            </a:r>
            <a:r>
              <a:rPr lang="tr-TR" sz="1800" spc="-175" dirty="0" smtClean="0">
                <a:solidFill>
                  <a:schemeClr val="tx1"/>
                </a:solidFill>
                <a:latin typeface="Trebuchet MS" panose="020B0603020202020204" pitchFamily="34" charset="0"/>
              </a:rPr>
              <a:t> </a:t>
            </a:r>
            <a:r>
              <a:rPr lang="tr-TR" sz="1800" spc="-120" dirty="0" smtClean="0">
                <a:solidFill>
                  <a:schemeClr val="tx1"/>
                </a:solidFill>
                <a:latin typeface="Trebuchet MS" panose="020B0603020202020204" pitchFamily="34" charset="0"/>
              </a:rPr>
              <a:t>tamamlanır.</a:t>
            </a:r>
            <a:endParaRPr lang="tr-TR" sz="1800" spc="-120" dirty="0">
              <a:solidFill>
                <a:schemeClr val="tx1"/>
              </a:solidFill>
              <a:latin typeface="Trebuchet MS" panose="020B0603020202020204" pitchFamily="34" charset="0"/>
            </a:endParaRPr>
          </a:p>
        </p:txBody>
      </p:sp>
      <p:sp>
        <p:nvSpPr>
          <p:cNvPr id="5" name="object 17"/>
          <p:cNvSpPr/>
          <p:nvPr/>
        </p:nvSpPr>
        <p:spPr>
          <a:xfrm>
            <a:off x="7020272" y="1991648"/>
            <a:ext cx="446138" cy="436245"/>
          </a:xfrm>
          <a:prstGeom prst="rect">
            <a:avLst/>
          </a:prstGeom>
          <a:blipFill>
            <a:blip r:embed="rId3" cstate="print"/>
            <a:stretch>
              <a:fillRect/>
            </a:stretch>
          </a:blipFill>
        </p:spPr>
        <p:txBody>
          <a:bodyPr wrap="square" lIns="0" tIns="0" rIns="0" bIns="0" rtlCol="0"/>
          <a:lstStyle/>
          <a:p>
            <a:endParaRPr/>
          </a:p>
        </p:txBody>
      </p:sp>
      <p:pic>
        <p:nvPicPr>
          <p:cNvPr id="6" name="Picture 3" descr="C:\Users\WİN7\Pictures\Screenshots\Ekran Görüntüsü (1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370" y="2705718"/>
            <a:ext cx="8829738" cy="4873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28090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41</a:t>
            </a:fld>
            <a:endParaRPr lang="tr-TR">
              <a:solidFill>
                <a:srgbClr val="D1282E"/>
              </a:solidFill>
            </a:endParaRPr>
          </a:p>
        </p:txBody>
      </p:sp>
      <p:sp>
        <p:nvSpPr>
          <p:cNvPr id="3" name="Dikdörtgen 2"/>
          <p:cNvSpPr/>
          <p:nvPr/>
        </p:nvSpPr>
        <p:spPr>
          <a:xfrm>
            <a:off x="395536" y="1148017"/>
            <a:ext cx="7488832" cy="5478423"/>
          </a:xfrm>
          <a:prstGeom prst="rect">
            <a:avLst/>
          </a:prstGeom>
        </p:spPr>
        <p:txBody>
          <a:bodyPr wrap="square">
            <a:spAutoFit/>
          </a:bodyPr>
          <a:lstStyle/>
          <a:p>
            <a:r>
              <a:rPr lang="tr-TR" sz="1600" dirty="0" smtClean="0"/>
              <a:t>      </a:t>
            </a:r>
            <a:r>
              <a:rPr lang="tr-TR" sz="2400" b="1" dirty="0" smtClean="0">
                <a:solidFill>
                  <a:srgbClr val="FF0000"/>
                </a:solidFill>
                <a:latin typeface="Trebuchet MS" panose="020B0603020202020204" pitchFamily="34" charset="0"/>
              </a:rPr>
              <a:t>DİKKAT EDİLMESİ GEREKEN DURUMLAR       </a:t>
            </a:r>
            <a:endParaRPr lang="tr-TR" sz="1600" dirty="0">
              <a:latin typeface="Trebuchet MS" panose="020B0603020202020204" pitchFamily="34" charset="0"/>
              <a:cs typeface="Arial" panose="020B0604020202020204" pitchFamily="34" charset="0"/>
            </a:endParaRPr>
          </a:p>
          <a:p>
            <a:pPr algn="just"/>
            <a:r>
              <a:rPr lang="tr-TR" sz="2000" dirty="0" smtClean="0">
                <a:latin typeface="Trebuchet MS" panose="020B0603020202020204" pitchFamily="34" charset="0"/>
                <a:cs typeface="Arial" panose="020B0604020202020204" pitchFamily="34" charset="0"/>
              </a:rPr>
              <a:t>     </a:t>
            </a:r>
            <a:r>
              <a:rPr lang="tr-TR" dirty="0" smtClean="0">
                <a:latin typeface="Trebuchet MS" panose="020B0603020202020204" pitchFamily="34" charset="0"/>
                <a:cs typeface="Arial" panose="020B0604020202020204" pitchFamily="34" charset="0"/>
              </a:rPr>
              <a:t>Okul </a:t>
            </a:r>
            <a:r>
              <a:rPr lang="tr-TR" dirty="0">
                <a:latin typeface="Trebuchet MS" panose="020B0603020202020204" pitchFamily="34" charset="0"/>
                <a:cs typeface="Arial" panose="020B0604020202020204" pitchFamily="34" charset="0"/>
              </a:rPr>
              <a:t>ve kurumlarımızın iş sağlığı ve güvenliği kapsamındaki ödenek ihtiyacı MEBBİS İşyeri Sağlık ve Güvenlik Modülü Kurum Risk Tabanlı Ödenek Girişi ekranından veri girişi yapılarak sağlanacaktır. Periyodik Bakım için Temel Eğitim Genel Müdürlüğüne bağlı okullarımız, eğer periyodik </a:t>
            </a:r>
            <a:r>
              <a:rPr lang="tr-TR" dirty="0" smtClean="0">
                <a:latin typeface="Trebuchet MS" panose="020B0603020202020204" pitchFamily="34" charset="0"/>
                <a:cs typeface="Arial" panose="020B0604020202020204" pitchFamily="34" charset="0"/>
              </a:rPr>
              <a:t>bakım </a:t>
            </a:r>
            <a:r>
              <a:rPr lang="tr-TR" dirty="0">
                <a:latin typeface="Trebuchet MS" panose="020B0603020202020204" pitchFamily="34" charset="0"/>
                <a:cs typeface="Arial" panose="020B0604020202020204" pitchFamily="34" charset="0"/>
              </a:rPr>
              <a:t>garanti anlaşması mevcut değilse </a:t>
            </a:r>
            <a:r>
              <a:rPr lang="tr-TR" dirty="0" smtClean="0">
                <a:latin typeface="Trebuchet MS" panose="020B0603020202020204" pitchFamily="34" charset="0"/>
                <a:cs typeface="Arial" panose="020B0604020202020204" pitchFamily="34" charset="0"/>
              </a:rPr>
              <a:t>bakım ve onarım taleplerini </a:t>
            </a:r>
            <a:r>
              <a:rPr lang="tr-TR" dirty="0">
                <a:latin typeface="Trebuchet MS" panose="020B0603020202020204" pitchFamily="34" charset="0"/>
                <a:cs typeface="Arial" panose="020B0604020202020204" pitchFamily="34" charset="0"/>
              </a:rPr>
              <a:t>inşaat biriminden yazıyla isteyeceklerdir. Garanti anlaşması devam eden Temel Eğitim okullarımız ve diğer okul ve </a:t>
            </a:r>
            <a:r>
              <a:rPr lang="tr-TR" dirty="0" smtClean="0">
                <a:latin typeface="Trebuchet MS" panose="020B0603020202020204" pitchFamily="34" charset="0"/>
                <a:cs typeface="Arial" panose="020B0604020202020204" pitchFamily="34" charset="0"/>
              </a:rPr>
              <a:t>kurumlarımız ilgili firmalara bakım ve onarımlarını yaptıracak garanti anlaşmasının devamı için </a:t>
            </a:r>
            <a:r>
              <a:rPr lang="tr-TR" dirty="0">
                <a:latin typeface="Trebuchet MS" panose="020B0603020202020204" pitchFamily="34" charset="0"/>
                <a:cs typeface="Arial" panose="020B0604020202020204" pitchFamily="34" charset="0"/>
              </a:rPr>
              <a:t>Kurum Risk Tabanlı Ödenek Girişi ekranından ödenek talebinde bulunacaklardır</a:t>
            </a:r>
            <a:r>
              <a:rPr lang="tr-TR" dirty="0" smtClean="0">
                <a:latin typeface="Trebuchet MS" panose="020B0603020202020204" pitchFamily="34" charset="0"/>
                <a:cs typeface="Arial" panose="020B0604020202020204" pitchFamily="34" charset="0"/>
              </a:rPr>
              <a:t>.</a:t>
            </a:r>
          </a:p>
          <a:p>
            <a:pPr algn="just"/>
            <a:endParaRPr lang="tr-TR" dirty="0">
              <a:latin typeface="Trebuchet MS" panose="020B0603020202020204" pitchFamily="34" charset="0"/>
              <a:cs typeface="Arial" panose="020B0604020202020204" pitchFamily="34" charset="0"/>
            </a:endParaRPr>
          </a:p>
          <a:p>
            <a:pPr algn="just"/>
            <a:r>
              <a:rPr lang="tr-TR" dirty="0" smtClean="0">
                <a:latin typeface="Trebuchet MS" panose="020B0603020202020204" pitchFamily="34" charset="0"/>
                <a:cs typeface="Arial" panose="020B0604020202020204" pitchFamily="34" charset="0"/>
              </a:rPr>
              <a:t>     Periyodik kontroller (Elektrik tesisatı, topraklama, paratoner, kazan dairesi, yangın dolaplarının periyodik kontrolleri) Müdürlüğümüz Periyodik Kontrol Uzmanları tarafından yapılacaktır. Periyodik bakımlar ise bu kontroller dışında yapılan bakım ve tamirat işlemleridir. Yukarıda parantez içinde belirtilen kontroller dışında kalan makine ve cihazların periyodik kontrol ve bakımları okul ve kurumlarımız tarafından yaptırılacaktır.</a:t>
            </a:r>
            <a:endParaRPr lang="tr-TR"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xmlns="" val="22335440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42</a:t>
            </a:fld>
            <a:endParaRPr lang="tr-TR">
              <a:solidFill>
                <a:srgbClr val="D1282E"/>
              </a:solidFill>
            </a:endParaRPr>
          </a:p>
        </p:txBody>
      </p:sp>
      <p:sp>
        <p:nvSpPr>
          <p:cNvPr id="3" name="Dikdörtgen 2"/>
          <p:cNvSpPr/>
          <p:nvPr/>
        </p:nvSpPr>
        <p:spPr>
          <a:xfrm>
            <a:off x="611560" y="1028343"/>
            <a:ext cx="7488832" cy="4524315"/>
          </a:xfrm>
          <a:prstGeom prst="rect">
            <a:avLst/>
          </a:prstGeom>
        </p:spPr>
        <p:txBody>
          <a:bodyPr wrap="square">
            <a:spAutoFit/>
          </a:bodyPr>
          <a:lstStyle/>
          <a:p>
            <a:r>
              <a:rPr lang="tr-TR" sz="1600" b="1" dirty="0">
                <a:latin typeface="Trebuchet MS" panose="020B0603020202020204" pitchFamily="34" charset="0"/>
              </a:rPr>
              <a:t>03- MAL VE HİZMET ALIM GİDERLERİ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Faturalı olarak veya ilgili mevzuatına uygun şekilde belgelendirilerek alınan mal ve hizmet bedellerini kapsayacaktır. </a:t>
            </a:r>
            <a:endParaRPr lang="tr-TR" sz="1600" dirty="0" smtClean="0">
              <a:latin typeface="Trebuchet MS" panose="020B0603020202020204" pitchFamily="34" charset="0"/>
            </a:endParaRPr>
          </a:p>
          <a:p>
            <a:r>
              <a:rPr lang="tr-TR" sz="1600" dirty="0" smtClean="0">
                <a:latin typeface="Trebuchet MS" panose="020B0603020202020204" pitchFamily="34" charset="0"/>
              </a:rPr>
              <a:t>Bu </a:t>
            </a:r>
            <a:r>
              <a:rPr lang="tr-TR" sz="1600" dirty="0">
                <a:latin typeface="Trebuchet MS" panose="020B0603020202020204" pitchFamily="34" charset="0"/>
              </a:rPr>
              <a:t>bölüm, büro malzemesi alımları, kira, yakıt, elektrik ödemeleri ile parasal limitlere bakılmaksızın rutin bakım-onarım ödemelerini, telefon vb. haberleşme giderlerini, yolluk giderlerini, taşıma giderlerini, düşük değerli veya bir yıldan az kullanım ömrü olan ekipmanlar için yapılan ödemeler ile çeşitleri ve açıklamaları ekli listelerde ve bu rehberin ilerleyen bölümlerinde ifade edilen benzeri giderleri kapsayacaktır. </a:t>
            </a:r>
            <a:endParaRPr lang="tr-TR" sz="1600" dirty="0" smtClean="0">
              <a:latin typeface="Trebuchet MS" panose="020B0603020202020204" pitchFamily="34" charset="0"/>
            </a:endParaRPr>
          </a:p>
          <a:p>
            <a:endParaRPr lang="tr-TR" sz="1600" dirty="0" smtClean="0">
              <a:latin typeface="Trebuchet MS" panose="020B0603020202020204" pitchFamily="34" charset="0"/>
            </a:endParaRPr>
          </a:p>
          <a:p>
            <a:r>
              <a:rPr lang="tr-TR" sz="1600" b="1" dirty="0">
                <a:latin typeface="Trebuchet MS" panose="020B0603020202020204" pitchFamily="34" charset="0"/>
              </a:rPr>
              <a:t>03.2 TÜKETİME YÖNELİK MAL VE MALZEME ALIMLARI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Üretim sürecinde kullanılmadan doğrudan tüketime yönelik olarak kullanılan nihai mal ve hizmetler üçüncü ve dördüncü düzeyde özelliklerine göre sınıflandırmaya tabi tutulmuş olup, buna göre ilgili kodlara gider kaydedileceklerdir. </a:t>
            </a:r>
          </a:p>
          <a:p>
            <a:endParaRPr lang="tr-TR" sz="1600" dirty="0"/>
          </a:p>
        </p:txBody>
      </p:sp>
    </p:spTree>
    <p:extLst>
      <p:ext uri="{BB962C8B-B14F-4D97-AF65-F5344CB8AC3E}">
        <p14:creationId xmlns:p14="http://schemas.microsoft.com/office/powerpoint/2010/main" xmlns="" val="5135549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43</a:t>
            </a:fld>
            <a:endParaRPr lang="tr-TR">
              <a:solidFill>
                <a:srgbClr val="D1282E"/>
              </a:solidFill>
            </a:endParaRPr>
          </a:p>
        </p:txBody>
      </p:sp>
      <p:sp>
        <p:nvSpPr>
          <p:cNvPr id="3" name="İçerik Yer Tutucusu 2"/>
          <p:cNvSpPr txBox="1">
            <a:spLocks/>
          </p:cNvSpPr>
          <p:nvPr/>
        </p:nvSpPr>
        <p:spPr>
          <a:xfrm>
            <a:off x="467544" y="1412776"/>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 MENKUL MAL, GAYRİMADDİ HAK ALIM, BAKIM VE ONARIM GİDERLERİ </a:t>
            </a:r>
          </a:p>
          <a:p>
            <a:endParaRPr lang="tr-TR" sz="1600" smtClean="0"/>
          </a:p>
          <a:p>
            <a:r>
              <a:rPr lang="tr-TR" sz="1600" b="1" smtClean="0"/>
              <a:t>03.7.1 Menkul Mal Alım Giderleri </a:t>
            </a:r>
            <a:endParaRPr lang="tr-TR" sz="1600" smtClean="0"/>
          </a:p>
          <a:p>
            <a:r>
              <a:rPr lang="tr-TR" sz="1600" b="1" smtClean="0"/>
              <a:t>03.7.1.01 Büro ve İşyeri Mal ve Malzeme Alımları: </a:t>
            </a:r>
            <a:r>
              <a:rPr lang="tr-TR" sz="1600" smtClean="0"/>
              <a:t>Tüketime yönelik mal ve malzeme alımlarının dışında kalan, bedeli her yıl bütçe kanunlarıyla belirlenecek limiti geçmeyen ve hizmet, çalışma ve işyerinin donatımı ve döşemelerinde kullanılan eşyalar ile hizmetin çalışmanın ve işin gerektirdiği büro masası, koltuk, sandalye, sehpa, etajer, kütüphane, dosya dolabı, karteks dolabı, misafir koltuğu, bilgisayar masası, okul sırası, çelik kasa, perde, halı, masa kalemi, çöp kutusu, mühür gibi her türlü büro malzemesi alımları bu bölüme gider kaydedilecektir. </a:t>
            </a:r>
          </a:p>
          <a:p>
            <a:r>
              <a:rPr lang="tr-TR" sz="1600" b="1" smtClean="0"/>
              <a:t>03.7.1.04 Yangından Korunma Malzemeleri Alımları: </a:t>
            </a:r>
            <a:r>
              <a:rPr lang="tr-TR" sz="1600" smtClean="0"/>
              <a:t>03.2.6.01 koduna gider kaydedilecek olan yangın tüplerinin dolum giderleri hariç olmak üzere; </a:t>
            </a:r>
            <a:r>
              <a:rPr lang="tr-TR" sz="1600" b="1" smtClean="0"/>
              <a:t>yangın söndürme tüpü, yangın söndürme cihazı alımları, yangın ikaz sistemi kurulması,</a:t>
            </a:r>
            <a:r>
              <a:rPr lang="tr-TR" sz="1600" smtClean="0"/>
              <a:t> </a:t>
            </a:r>
            <a:r>
              <a:rPr lang="tr-TR" sz="1600" b="1" smtClean="0"/>
              <a:t>yangınla mücadele sistemi alımı </a:t>
            </a:r>
            <a:r>
              <a:rPr lang="tr-TR" sz="1600" smtClean="0"/>
              <a:t>vb. yangından korunmanın gerektirdiği mal ve malzeme alımları ve her türlü giderler bu bölüme kaydedilecektir. </a:t>
            </a:r>
            <a:endParaRPr lang="tr-TR" sz="1600" dirty="0"/>
          </a:p>
        </p:txBody>
      </p:sp>
    </p:spTree>
    <p:extLst>
      <p:ext uri="{BB962C8B-B14F-4D97-AF65-F5344CB8AC3E}">
        <p14:creationId xmlns:p14="http://schemas.microsoft.com/office/powerpoint/2010/main" xmlns="" val="401675341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44</a:t>
            </a:fld>
            <a:endParaRPr lang="tr-TR">
              <a:solidFill>
                <a:srgbClr val="D1282E"/>
              </a:solidFill>
            </a:endParaRPr>
          </a:p>
        </p:txBody>
      </p:sp>
      <p:sp>
        <p:nvSpPr>
          <p:cNvPr id="3" name="İçerik Yer Tutucusu 2"/>
          <p:cNvSpPr txBox="1">
            <a:spLocks/>
          </p:cNvSpPr>
          <p:nvPr/>
        </p:nvSpPr>
        <p:spPr>
          <a:xfrm>
            <a:off x="288734" y="126876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03.7.1.90 Diğer Dayanıklı Mal ve Malzeme Alımları: </a:t>
            </a:r>
            <a:r>
              <a:rPr lang="tr-TR" sz="1600" smtClean="0"/>
              <a:t>Yukarıda sayılanlar dışında kalan ve diğer ekonomik kodlara dahil olmayan hizmetin gerektirdiği dayanıklı mal ve malzeme (</a:t>
            </a:r>
            <a:r>
              <a:rPr lang="tr-TR" sz="1600" b="1" smtClean="0"/>
              <a:t>alarm sistemi</a:t>
            </a:r>
            <a:r>
              <a:rPr lang="tr-TR" sz="1600" smtClean="0"/>
              <a:t> gibi) alımları bu bölüme gider kaydedilecektir. </a:t>
            </a:r>
          </a:p>
          <a:p>
            <a:pPr marL="0" indent="0">
              <a:buFont typeface="Wingdings" pitchFamily="2" charset="2"/>
              <a:buNone/>
            </a:pPr>
            <a:endParaRPr lang="tr-TR" sz="1600" smtClean="0"/>
          </a:p>
          <a:p>
            <a:r>
              <a:rPr lang="tr-TR" sz="1600" b="1" smtClean="0"/>
              <a:t>03.7.3 Bakım ve Onarım Giderleri: </a:t>
            </a:r>
            <a:r>
              <a:rPr lang="tr-TR" sz="1600" smtClean="0"/>
              <a:t>Taşınır mallarla ilgili olarak, bunların ekonomik ömürlerini ve değerlerini artırmaya yönelik yenileme amaçlı bakım-onarımlar dışında kalan ve doğrudan işletmeye yönelik rutin olarak yapılması gereken bakım ve onarımlar ve bu bakım onarımlarda kullanılacak olan yedek parça alım giderleri (parasal limitlere bakılmaksızın) bu grupta yer alacaktır. </a:t>
            </a:r>
          </a:p>
          <a:p>
            <a:pPr marL="0" indent="0">
              <a:buFont typeface="Wingdings" pitchFamily="2" charset="2"/>
              <a:buNone/>
            </a:pPr>
            <a:endParaRPr lang="tr-TR" sz="1600" smtClean="0"/>
          </a:p>
          <a:p>
            <a:r>
              <a:rPr lang="tr-TR" sz="1600" b="1" smtClean="0"/>
              <a:t>03.7.3.02 Makine Teçhizat Bakım ve Onarım Giderleri: </a:t>
            </a:r>
            <a:r>
              <a:rPr lang="tr-TR" sz="1600" smtClean="0"/>
              <a:t>237 sayılı Kanuna tabi taşıtlar ile iş makinelerinin dışında kalan; </a:t>
            </a:r>
          </a:p>
          <a:p>
            <a:r>
              <a:rPr lang="tr-TR" sz="1600" smtClean="0"/>
              <a:t>- Makine, teçhizat ve demirbaşın (tefrişat hariç) her yıl bütçe kanunu ile belirlenecek tutarı aşmayan bakım, onarımı için verilecek işçilik ücretleri ile bakım ve onarım malzemeleri ve yedek parça alımları. </a:t>
            </a:r>
          </a:p>
          <a:p>
            <a:pPr marL="0" indent="0">
              <a:buFont typeface="Wingdings" pitchFamily="2" charset="2"/>
              <a:buNone/>
            </a:pPr>
            <a:endParaRPr lang="tr-TR" sz="1600" dirty="0"/>
          </a:p>
        </p:txBody>
      </p:sp>
    </p:spTree>
    <p:extLst>
      <p:ext uri="{BB962C8B-B14F-4D97-AF65-F5344CB8AC3E}">
        <p14:creationId xmlns:p14="http://schemas.microsoft.com/office/powerpoint/2010/main" xmlns="" val="285410289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45</a:t>
            </a:fld>
            <a:endParaRPr lang="tr-TR">
              <a:solidFill>
                <a:srgbClr val="D1282E"/>
              </a:solidFill>
            </a:endParaRPr>
          </a:p>
        </p:txBody>
      </p:sp>
      <p:sp>
        <p:nvSpPr>
          <p:cNvPr id="3" name="İçerik Yer Tutucusu 2"/>
          <p:cNvSpPr txBox="1">
            <a:spLocks/>
          </p:cNvSpPr>
          <p:nvPr/>
        </p:nvSpPr>
        <p:spPr>
          <a:xfrm>
            <a:off x="287937" y="162880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03.8 GAYRİMENKUL MAL BAKIM VE ONARIM GİDERLERİ </a:t>
            </a:r>
            <a:endParaRPr lang="tr-TR" sz="1600" smtClean="0"/>
          </a:p>
          <a:p>
            <a:r>
              <a:rPr lang="tr-TR" sz="1600" smtClean="0"/>
              <a:t>Taşınmaz mallarla ilgili olarak, bunların ekonomik ömürlerini ve değerlerini artırmaya yönelik yenileme amaçlı bakım-onarımlar dışında kalan ve doğrudan işletmeye yönelik rutin olarak yapılması gereken bakım ve onarımlar (parasal limitlere bakılmaksızın) bu grupta yer alacaktır. Ayrıca, taşınmaz malların bakım-onarımının gerektirdiği </a:t>
            </a:r>
            <a:r>
              <a:rPr lang="tr-TR" sz="1600" b="1" smtClean="0"/>
              <a:t>yıkım ve enkaz temizleme işleri </a:t>
            </a:r>
            <a:r>
              <a:rPr lang="tr-TR" sz="1600" smtClean="0"/>
              <a:t>de bu kapsamda değerlendirilecektir. </a:t>
            </a:r>
          </a:p>
          <a:p>
            <a:r>
              <a:rPr lang="tr-TR" sz="1600" smtClean="0"/>
              <a:t>- Sözü edilen taşınmaz malların her yıl bütçe kanunlarıyla belirlenecek olan tutarı geçmeyen ayrı veya birlikte yapılacak </a:t>
            </a:r>
            <a:r>
              <a:rPr lang="tr-TR" sz="1600" b="1" smtClean="0"/>
              <a:t>kanalizasyon, boya ve badana, çatı ve asansör onarımları</a:t>
            </a:r>
            <a:r>
              <a:rPr lang="tr-TR" sz="1600" smtClean="0"/>
              <a:t>, </a:t>
            </a:r>
          </a:p>
          <a:p>
            <a:r>
              <a:rPr lang="tr-TR" sz="1600" smtClean="0"/>
              <a:t>- </a:t>
            </a:r>
            <a:r>
              <a:rPr lang="tr-TR" sz="1600" b="1" smtClean="0"/>
              <a:t>Mevcut elektrik, su, doğalgaz ve ısıtma tesisatının tevsii, bakım onarımları, </a:t>
            </a:r>
          </a:p>
          <a:p>
            <a:r>
              <a:rPr lang="tr-TR" sz="1600" smtClean="0"/>
              <a:t>- Telefon, havalandırma ve klima gibi tesislerin (telefon santralı hariç) tevsiinin gerektirdiği bina tadil ve onarımları, </a:t>
            </a:r>
          </a:p>
          <a:p>
            <a:r>
              <a:rPr lang="tr-TR" sz="1600" smtClean="0"/>
              <a:t>- </a:t>
            </a:r>
            <a:r>
              <a:rPr lang="tr-TR" sz="1600" b="1" smtClean="0"/>
              <a:t>03.8.1.02 Okul Bakım ve Onarımı Giderleri: </a:t>
            </a:r>
            <a:r>
              <a:rPr lang="tr-TR" sz="1600" smtClean="0"/>
              <a:t>Okul ve okul müştemilatı olarak kullanılan spor salonu gibi binaların bakım ve onarım giderleri bu bölüme kaydedilecektir. </a:t>
            </a:r>
          </a:p>
          <a:p>
            <a:r>
              <a:rPr lang="tr-TR" sz="1600" b="1" smtClean="0"/>
              <a:t>03.8.1.04 Atölye ve Tesis Binaları Bakım ve Onarımı Giderleri: </a:t>
            </a:r>
            <a:r>
              <a:rPr lang="tr-TR" sz="1600" smtClean="0"/>
              <a:t>Devlet dairelerince atölye, tamirhane, kademe gibi amaçlarla kullanılan binaların bakım ve onarım giderleri bu bölüme kaydedilecektir. </a:t>
            </a:r>
            <a:endParaRPr lang="tr-TR" sz="1600" dirty="0"/>
          </a:p>
        </p:txBody>
      </p:sp>
    </p:spTree>
    <p:extLst>
      <p:ext uri="{BB962C8B-B14F-4D97-AF65-F5344CB8AC3E}">
        <p14:creationId xmlns:p14="http://schemas.microsoft.com/office/powerpoint/2010/main" xmlns="" val="166059050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46</a:t>
            </a:fld>
            <a:endParaRPr lang="tr-TR">
              <a:solidFill>
                <a:srgbClr val="D1282E"/>
              </a:solidFill>
            </a:endParaRPr>
          </a:p>
        </p:txBody>
      </p:sp>
      <p:sp>
        <p:nvSpPr>
          <p:cNvPr id="3" name="İçerik Yer Tutucusu 2"/>
          <p:cNvSpPr txBox="1">
            <a:spLocks/>
          </p:cNvSpPr>
          <p:nvPr/>
        </p:nvSpPr>
        <p:spPr>
          <a:xfrm>
            <a:off x="683568" y="1412776"/>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06.1 MAMUL MAL ALIMLARI</a:t>
            </a:r>
          </a:p>
          <a:p>
            <a:pPr marL="0" indent="0">
              <a:buFont typeface="Wingdings" pitchFamily="2" charset="2"/>
              <a:buNone/>
            </a:pPr>
            <a:endParaRPr lang="tr-TR" sz="1600" smtClean="0"/>
          </a:p>
          <a:p>
            <a:pPr marL="0" indent="0">
              <a:lnSpc>
                <a:spcPct val="150000"/>
              </a:lnSpc>
              <a:buFont typeface="Wingdings" pitchFamily="2" charset="2"/>
              <a:buNone/>
            </a:pPr>
            <a:r>
              <a:rPr lang="tr-TR" sz="1600" smtClean="0"/>
              <a:t>Okulların, hastanelerin, sosyal tesislerin donatımı ve döşemelerinde kullanılan eşyalar ile hizmetin, çalışmanın ve işin gerektirdiği büro masası, koltuk, misafir koltuğu, sandalye, sehpa, kütüphane, dosya dolabı, bilgisayar masası, okul sırası , bilgisayar, fotokopi makinesi, baskı makinesi, evrak imha makinesi gibi çalışmaya ilişkin makine alımları ve atölye, laboratuvar gereçleri gibi malzeme alımlarını kapsar.</a:t>
            </a:r>
          </a:p>
          <a:p>
            <a:pPr marL="0" indent="0">
              <a:lnSpc>
                <a:spcPct val="150000"/>
              </a:lnSpc>
              <a:buFont typeface="Wingdings" pitchFamily="2" charset="2"/>
              <a:buNone/>
            </a:pPr>
            <a:endParaRPr lang="tr-TR" dirty="0"/>
          </a:p>
        </p:txBody>
      </p:sp>
    </p:spTree>
    <p:extLst>
      <p:ext uri="{BB962C8B-B14F-4D97-AF65-F5344CB8AC3E}">
        <p14:creationId xmlns:p14="http://schemas.microsoft.com/office/powerpoint/2010/main" xmlns="" val="18729724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47</a:t>
            </a:fld>
            <a:endParaRPr lang="tr-TR">
              <a:solidFill>
                <a:srgbClr val="D1282E"/>
              </a:solidFill>
            </a:endParaRPr>
          </a:p>
        </p:txBody>
      </p:sp>
      <p:sp>
        <p:nvSpPr>
          <p:cNvPr id="3" name="İçerik Yer Tutucusu 2"/>
          <p:cNvSpPr txBox="1">
            <a:spLocks/>
          </p:cNvSpPr>
          <p:nvPr/>
        </p:nvSpPr>
        <p:spPr>
          <a:xfrm>
            <a:off x="827584" y="1196752"/>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    06.7 GAYRİMENKUL BÜYÜK ONARIM GİDERLERİ</a:t>
            </a:r>
          </a:p>
          <a:p>
            <a:pPr marL="0" indent="0">
              <a:buFont typeface="Wingdings" pitchFamily="2" charset="2"/>
              <a:buNone/>
            </a:pPr>
            <a:endParaRPr lang="tr-TR" sz="1600" b="1" smtClean="0"/>
          </a:p>
          <a:p>
            <a:pPr marL="0" indent="0">
              <a:buFont typeface="Wingdings" pitchFamily="2" charset="2"/>
              <a:buNone/>
            </a:pPr>
            <a:r>
              <a:rPr lang="tr-TR" sz="1600" smtClean="0"/>
              <a:t>    Gayrimenkullerin sermaye bölümüne dahil olacak nitelikteki bakım-onarımının kurumun bizzat kendisi tarafından, gerekli malzemeler piyasadan temin edilerek ve kurum personelinin teknik bilgisinden ve işgücünden vb. kapasiteden faydalanmak suretiyle (örneğin hizmet binasının çatısının bakım-onarımının) yapılması durumunda; üretim sürecinde kullanılan hammaddeler, ara mallar, bu malların taşıma giderleri, kullanılan enerji bedelleri ve mamul malların alım giderleri ile projelerin fizibilitesi ve kontrolü için müşavir firma ve kişilere yapılan ödemeler ile gayrimenkullerin bakım-onarımının (gayrimenkulün mütemmimi olan asansörlerin büyük bakım-onarımları dahil) üçüncü şahıslara ihale edilerek yaptırılması halinde müteahhide yapılacak ödemeler bu bölümde sınıflandırılacaktır.</a:t>
            </a:r>
            <a:endParaRPr lang="tr-TR" sz="1600" dirty="0"/>
          </a:p>
        </p:txBody>
      </p:sp>
    </p:spTree>
    <p:extLst>
      <p:ext uri="{BB962C8B-B14F-4D97-AF65-F5344CB8AC3E}">
        <p14:creationId xmlns:p14="http://schemas.microsoft.com/office/powerpoint/2010/main" xmlns="" val="322280352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48</a:t>
            </a:fld>
            <a:endParaRPr lang="tr-TR">
              <a:solidFill>
                <a:srgbClr val="D1282E"/>
              </a:solidFill>
            </a:endParaRPr>
          </a:p>
        </p:txBody>
      </p:sp>
      <p:graphicFrame>
        <p:nvGraphicFramePr>
          <p:cNvPr id="3" name="İçerik Yer Tutucusu 1"/>
          <p:cNvGraphicFramePr>
            <a:graphicFrameLocks/>
          </p:cNvGraphicFramePr>
          <p:nvPr>
            <p:extLst>
              <p:ext uri="{D42A27DB-BD31-4B8C-83A1-F6EECF244321}">
                <p14:modId xmlns:p14="http://schemas.microsoft.com/office/powerpoint/2010/main" xmlns="" val="508762822"/>
              </p:ext>
            </p:extLst>
          </p:nvPr>
        </p:nvGraphicFramePr>
        <p:xfrm>
          <a:off x="467544" y="1196752"/>
          <a:ext cx="7920880" cy="1440160"/>
        </p:xfrm>
        <a:graphic>
          <a:graphicData uri="http://schemas.openxmlformats.org/drawingml/2006/table">
            <a:tbl>
              <a:tblPr>
                <a:tableStyleId>{5C22544A-7EE6-4342-B048-85BDC9FD1C3A}</a:tableStyleId>
              </a:tblPr>
              <a:tblGrid>
                <a:gridCol w="1871637">
                  <a:extLst>
                    <a:ext uri="{9D8B030D-6E8A-4147-A177-3AD203B41FA5}">
                      <a16:colId xmlns:a16="http://schemas.microsoft.com/office/drawing/2014/main" xmlns="" val="20000"/>
                    </a:ext>
                  </a:extLst>
                </a:gridCol>
                <a:gridCol w="1272345">
                  <a:extLst>
                    <a:ext uri="{9D8B030D-6E8A-4147-A177-3AD203B41FA5}">
                      <a16:colId xmlns:a16="http://schemas.microsoft.com/office/drawing/2014/main" xmlns="" val="20001"/>
                    </a:ext>
                  </a:extLst>
                </a:gridCol>
                <a:gridCol w="774469">
                  <a:extLst>
                    <a:ext uri="{9D8B030D-6E8A-4147-A177-3AD203B41FA5}">
                      <a16:colId xmlns:a16="http://schemas.microsoft.com/office/drawing/2014/main" xmlns="" val="20002"/>
                    </a:ext>
                  </a:extLst>
                </a:gridCol>
                <a:gridCol w="302131">
                  <a:extLst>
                    <a:ext uri="{9D8B030D-6E8A-4147-A177-3AD203B41FA5}">
                      <a16:colId xmlns:a16="http://schemas.microsoft.com/office/drawing/2014/main" xmlns="" val="20003"/>
                    </a:ext>
                  </a:extLst>
                </a:gridCol>
                <a:gridCol w="314999">
                  <a:extLst>
                    <a:ext uri="{9D8B030D-6E8A-4147-A177-3AD203B41FA5}">
                      <a16:colId xmlns:a16="http://schemas.microsoft.com/office/drawing/2014/main" xmlns="" val="20004"/>
                    </a:ext>
                  </a:extLst>
                </a:gridCol>
                <a:gridCol w="314999">
                  <a:extLst>
                    <a:ext uri="{9D8B030D-6E8A-4147-A177-3AD203B41FA5}">
                      <a16:colId xmlns:a16="http://schemas.microsoft.com/office/drawing/2014/main" xmlns="" val="20005"/>
                    </a:ext>
                  </a:extLst>
                </a:gridCol>
                <a:gridCol w="1417500">
                  <a:extLst>
                    <a:ext uri="{9D8B030D-6E8A-4147-A177-3AD203B41FA5}">
                      <a16:colId xmlns:a16="http://schemas.microsoft.com/office/drawing/2014/main" xmlns="" val="20006"/>
                    </a:ext>
                  </a:extLst>
                </a:gridCol>
                <a:gridCol w="1652800">
                  <a:extLst>
                    <a:ext uri="{9D8B030D-6E8A-4147-A177-3AD203B41FA5}">
                      <a16:colId xmlns:a16="http://schemas.microsoft.com/office/drawing/2014/main" xmlns="" val="20007"/>
                    </a:ext>
                  </a:extLst>
                </a:gridCol>
              </a:tblGrid>
              <a:tr h="1440160">
                <a:tc>
                  <a:txBody>
                    <a:bodyPr/>
                    <a:lstStyle/>
                    <a:p>
                      <a:pPr algn="ctr" fontAlgn="ctr"/>
                      <a:r>
                        <a:rPr lang="tr-TR" sz="1600" b="1" u="none" strike="noStrike" dirty="0">
                          <a:effectLst/>
                        </a:rPr>
                        <a:t>Acil çıkış sayısı yeterli mi?</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sayısının yeterli olmaması</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Yaralanma (ciddi), ölüm</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BİNALARIN YANGINDAN KORUNMASI HAKKINDA</a:t>
                      </a:r>
                      <a:br>
                        <a:rPr lang="tr-TR" sz="1600" b="1" u="none" strike="noStrike" dirty="0">
                          <a:effectLst/>
                        </a:rPr>
                      </a:br>
                      <a:r>
                        <a:rPr lang="tr-TR" sz="1600" b="1" u="none" strike="noStrike" dirty="0">
                          <a:effectLst/>
                        </a:rPr>
                        <a:t>YÖNETMELİK</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sayıları standart ve yönetmeliklere uygun olmalıdır. </a:t>
                      </a:r>
                      <a:endParaRPr lang="tr-TR" sz="1600" b="1" i="0" u="none" strike="noStrike" dirty="0">
                        <a:solidFill>
                          <a:srgbClr val="000000"/>
                        </a:solidFill>
                        <a:effectLst/>
                        <a:latin typeface="Calibri"/>
                      </a:endParaRPr>
                    </a:p>
                  </a:txBody>
                  <a:tcPr marL="5726" marR="5726" marT="5726" marB="0" anchor="ctr"/>
                </a:tc>
                <a:extLst>
                  <a:ext uri="{0D108BD9-81ED-4DB2-BD59-A6C34878D82A}">
                    <a16:rowId xmlns:a16="http://schemas.microsoft.com/office/drawing/2014/main" xmlns="" val="1000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xmlns="" val="609676702"/>
              </p:ext>
            </p:extLst>
          </p:nvPr>
        </p:nvGraphicFramePr>
        <p:xfrm>
          <a:off x="539552" y="2636912"/>
          <a:ext cx="7848872" cy="1392175"/>
        </p:xfrm>
        <a:graphic>
          <a:graphicData uri="http://schemas.openxmlformats.org/drawingml/2006/table">
            <a:tbl>
              <a:tblPr>
                <a:tableStyleId>{5C22544A-7EE6-4342-B048-85BDC9FD1C3A}</a:tableStyleId>
              </a:tblPr>
              <a:tblGrid>
                <a:gridCol w="172819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737457">
                  <a:extLst>
                    <a:ext uri="{9D8B030D-6E8A-4147-A177-3AD203B41FA5}">
                      <a16:colId xmlns:a16="http://schemas.microsoft.com/office/drawing/2014/main" xmlns="" val="20002"/>
                    </a:ext>
                  </a:extLst>
                </a:gridCol>
                <a:gridCol w="270655">
                  <a:extLst>
                    <a:ext uri="{9D8B030D-6E8A-4147-A177-3AD203B41FA5}">
                      <a16:colId xmlns:a16="http://schemas.microsoft.com/office/drawing/2014/main" xmlns="" val="20003"/>
                    </a:ext>
                  </a:extLst>
                </a:gridCol>
                <a:gridCol w="216024">
                  <a:extLst>
                    <a:ext uri="{9D8B030D-6E8A-4147-A177-3AD203B41FA5}">
                      <a16:colId xmlns:a16="http://schemas.microsoft.com/office/drawing/2014/main" xmlns="" val="20004"/>
                    </a:ext>
                  </a:extLst>
                </a:gridCol>
                <a:gridCol w="288032">
                  <a:extLst>
                    <a:ext uri="{9D8B030D-6E8A-4147-A177-3AD203B41FA5}">
                      <a16:colId xmlns:a16="http://schemas.microsoft.com/office/drawing/2014/main" xmlns="" val="20005"/>
                    </a:ext>
                  </a:extLst>
                </a:gridCol>
                <a:gridCol w="1224136">
                  <a:extLst>
                    <a:ext uri="{9D8B030D-6E8A-4147-A177-3AD203B41FA5}">
                      <a16:colId xmlns:a16="http://schemas.microsoft.com/office/drawing/2014/main" xmlns="" val="20006"/>
                    </a:ext>
                  </a:extLst>
                </a:gridCol>
                <a:gridCol w="2088232">
                  <a:extLst>
                    <a:ext uri="{9D8B030D-6E8A-4147-A177-3AD203B41FA5}">
                      <a16:colId xmlns:a16="http://schemas.microsoft.com/office/drawing/2014/main" xmlns="" val="20007"/>
                    </a:ext>
                  </a:extLst>
                </a:gridCol>
              </a:tblGrid>
              <a:tr h="1392175">
                <a:tc>
                  <a:txBody>
                    <a:bodyPr/>
                    <a:lstStyle/>
                    <a:p>
                      <a:pPr algn="ctr" fontAlgn="ctr"/>
                      <a:r>
                        <a:rPr lang="tr-TR" sz="1600" b="1" u="none" strike="noStrike" dirty="0">
                          <a:effectLst/>
                        </a:rPr>
                        <a:t>Merdiven aralıklarında düşmelere karşı tedbir alınmış mı? (</a:t>
                      </a:r>
                      <a:r>
                        <a:rPr lang="tr-TR" sz="1600" b="1" u="none" strike="noStrike" dirty="0" smtClean="0">
                          <a:effectLst/>
                        </a:rPr>
                        <a:t>File, </a:t>
                      </a:r>
                      <a:r>
                        <a:rPr lang="tr-TR" sz="1600" b="1" u="none" strike="noStrike" dirty="0">
                          <a:effectLst/>
                        </a:rPr>
                        <a:t>korkuluk </a:t>
                      </a:r>
                      <a:r>
                        <a:rPr lang="tr-TR" sz="1600" b="1" u="none" strike="noStrike" dirty="0" err="1">
                          <a:effectLst/>
                        </a:rPr>
                        <a:t>vb</a:t>
                      </a:r>
                      <a:r>
                        <a:rPr lang="tr-TR" sz="1600" b="1" u="none" strike="noStrike" dirty="0">
                          <a:effectLst/>
                        </a:rPr>
                        <a:t>)</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Merdiven aralıklarında düşmelere karşı tedbir alınmaması</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Düşme, yaralanma  (ciddi), ölüm</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YAPI İŞLERİNDE İŞ SAĞLIĞI VE GÜVENLİĞİ YÖNETMELİĞİ </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err="1">
                          <a:effectLst/>
                        </a:rPr>
                        <a:t>Trabzanlar</a:t>
                      </a:r>
                      <a:r>
                        <a:rPr lang="tr-TR" sz="1600" b="1" u="none" strike="noStrike" dirty="0">
                          <a:effectLst/>
                        </a:rPr>
                        <a:t> düşmelere karşı  yükseltilmeli, merdiven aralıklarına </a:t>
                      </a:r>
                      <a:r>
                        <a:rPr lang="tr-TR" sz="1600" b="1" u="none" strike="noStrike" dirty="0" smtClean="0">
                          <a:effectLst/>
                        </a:rPr>
                        <a:t>file vb. </a:t>
                      </a:r>
                      <a:r>
                        <a:rPr lang="tr-TR" sz="1600" b="1" u="none" strike="noStrike" dirty="0">
                          <a:effectLst/>
                        </a:rPr>
                        <a:t>yaptırılmalıdır.</a:t>
                      </a:r>
                      <a:endParaRPr lang="tr-TR" sz="160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xmlns="" val="1862316550"/>
              </p:ext>
            </p:extLst>
          </p:nvPr>
        </p:nvGraphicFramePr>
        <p:xfrm>
          <a:off x="533400" y="4136145"/>
          <a:ext cx="7848870" cy="1440160"/>
        </p:xfrm>
        <a:graphic>
          <a:graphicData uri="http://schemas.openxmlformats.org/drawingml/2006/table">
            <a:tbl>
              <a:tblPr>
                <a:tableStyleId>{5C22544A-7EE6-4342-B048-85BDC9FD1C3A}</a:tableStyleId>
              </a:tblPr>
              <a:tblGrid>
                <a:gridCol w="2304255">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243472">
                  <a:extLst>
                    <a:ext uri="{9D8B030D-6E8A-4147-A177-3AD203B41FA5}">
                      <a16:colId xmlns:a16="http://schemas.microsoft.com/office/drawing/2014/main" xmlns="" val="20002"/>
                    </a:ext>
                  </a:extLst>
                </a:gridCol>
                <a:gridCol w="292563">
                  <a:extLst>
                    <a:ext uri="{9D8B030D-6E8A-4147-A177-3AD203B41FA5}">
                      <a16:colId xmlns:a16="http://schemas.microsoft.com/office/drawing/2014/main" xmlns="" val="20003"/>
                    </a:ext>
                  </a:extLst>
                </a:gridCol>
                <a:gridCol w="292563">
                  <a:extLst>
                    <a:ext uri="{9D8B030D-6E8A-4147-A177-3AD203B41FA5}">
                      <a16:colId xmlns:a16="http://schemas.microsoft.com/office/drawing/2014/main" xmlns="" val="20004"/>
                    </a:ext>
                  </a:extLst>
                </a:gridCol>
                <a:gridCol w="403650">
                  <a:extLst>
                    <a:ext uri="{9D8B030D-6E8A-4147-A177-3AD203B41FA5}">
                      <a16:colId xmlns:a16="http://schemas.microsoft.com/office/drawing/2014/main" xmlns="" val="20005"/>
                    </a:ext>
                  </a:extLst>
                </a:gridCol>
                <a:gridCol w="1512167">
                  <a:extLst>
                    <a:ext uri="{9D8B030D-6E8A-4147-A177-3AD203B41FA5}">
                      <a16:colId xmlns:a16="http://schemas.microsoft.com/office/drawing/2014/main" xmlns="" val="20006"/>
                    </a:ext>
                  </a:extLst>
                </a:gridCol>
              </a:tblGrid>
              <a:tr h="1440160">
                <a:tc>
                  <a:txBody>
                    <a:bodyPr/>
                    <a:lstStyle/>
                    <a:p>
                      <a:pPr algn="l" fontAlgn="ctr"/>
                      <a:r>
                        <a:rPr lang="tr-TR" sz="1600" b="1" u="none" strike="noStrike" dirty="0">
                          <a:effectLst/>
                          <a:latin typeface="+mn-lt"/>
                        </a:rPr>
                        <a:t>Yangın tipine uygun yeterli sayıda söndürücü var mı?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Yangın tipine göre yeterli sayıda yangın söndürme cihazının olmaması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Yanma, yaralanma (ciddi), ölüm</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3</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5</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a:effectLst/>
                          <a:latin typeface="+mn-lt"/>
                        </a:rPr>
                        <a:t>15</a:t>
                      </a:r>
                      <a:endParaRPr lang="tr-TR" sz="1600" b="1" i="0" u="none" strike="noStrike">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BİNALARIN YANGINDAN KORUNMASI HAKKINDA</a:t>
                      </a:r>
                      <a:br>
                        <a:rPr lang="tr-TR" sz="1600" b="1" u="none" strike="noStrike" dirty="0">
                          <a:effectLst/>
                          <a:latin typeface="+mn-lt"/>
                        </a:rPr>
                      </a:br>
                      <a:r>
                        <a:rPr lang="tr-TR" sz="1600" b="1" u="none" strike="noStrike" dirty="0">
                          <a:effectLst/>
                          <a:latin typeface="+mn-lt"/>
                        </a:rPr>
                        <a:t>YÖNETMELİK</a:t>
                      </a:r>
                      <a:endParaRPr lang="tr-TR"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5966459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chemeClr val="bg1"/>
                </a:solidFill>
                <a:latin typeface="Times New Roman" panose="02020603050405020304" pitchFamily="18" charset="0"/>
                <a:cs typeface="Times New Roman" panose="02020603050405020304" pitchFamily="18" charset="0"/>
              </a:rPr>
              <a:t>Merkez</a:t>
            </a:r>
            <a:r>
              <a:rPr lang="tr-TR" altLang="tr-TR" sz="2800" b="1" dirty="0">
                <a:latin typeface="Times New Roman" panose="02020603050405020304" pitchFamily="18" charset="0"/>
                <a:cs typeface="Times New Roman" panose="02020603050405020304" pitchFamily="18" charset="0"/>
              </a:rPr>
              <a:t> </a:t>
            </a:r>
            <a:r>
              <a:rPr lang="tr-TR" altLang="tr-TR" sz="2800" b="1" dirty="0" smtClean="0">
                <a:solidFill>
                  <a:srgbClr val="FFFFFF"/>
                </a:solidFill>
                <a:latin typeface="Times New Roman" pitchFamily="18" charset="0"/>
                <a:cs typeface="Times New Roman" pitchFamily="18" charset="0"/>
              </a:rPr>
              <a:t>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a:hlinkClick r:id="" action="ppaction://noaction"/>
          </p:cNvPr>
          <p:cNvSpPr>
            <a:spLocks noChangeArrowheads="1"/>
          </p:cNvSpPr>
          <p:nvPr/>
        </p:nvSpPr>
        <p:spPr bwMode="gray">
          <a:xfrm>
            <a:off x="287189" y="1152654"/>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9" name="Metin kutusu 8"/>
          <p:cNvSpPr txBox="1"/>
          <p:nvPr/>
        </p:nvSpPr>
        <p:spPr>
          <a:xfrm>
            <a:off x="1619672" y="1700808"/>
            <a:ext cx="6696744" cy="769441"/>
          </a:xfrm>
          <a:prstGeom prst="rect">
            <a:avLst/>
          </a:prstGeom>
          <a:noFill/>
        </p:spPr>
        <p:txBody>
          <a:bodyPr wrap="square" rtlCol="0">
            <a:spAutoFit/>
          </a:bodyPr>
          <a:lstStyle/>
          <a:p>
            <a:r>
              <a:rPr lang="tr-TR" sz="4400" b="1" dirty="0" smtClean="0">
                <a:solidFill>
                  <a:srgbClr val="FF0000"/>
                </a:solidFill>
                <a:latin typeface="Times New Roman" panose="02020603050405020304" pitchFamily="18" charset="0"/>
                <a:cs typeface="Times New Roman" panose="02020603050405020304" pitchFamily="18" charset="0"/>
              </a:rPr>
              <a:t>SORU/CEVAP BÖLÜMÜ</a:t>
            </a:r>
            <a:endParaRPr lang="tr-TR" sz="4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8969" y="2974082"/>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55660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49548"/>
            <a:ext cx="8461375"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r>
              <a:rPr lang="tr-TR" altLang="tr-TR" sz="2400" b="1" kern="0" dirty="0" smtClean="0">
                <a:solidFill>
                  <a:srgbClr val="FF0000"/>
                </a:solidFill>
                <a:latin typeface="Times New Roman" pitchFamily="18" charset="0"/>
                <a:cs typeface="Times New Roman" pitchFamily="18" charset="0"/>
              </a:rPr>
              <a:t>2018/7 Sayılı Genelge doğrultusunda;</a:t>
            </a:r>
          </a:p>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Okul/kurumlar tarafından risklerin </a:t>
            </a:r>
            <a:r>
              <a:rPr lang="tr-TR" altLang="tr-TR" sz="2200" kern="0" dirty="0">
                <a:latin typeface="Times New Roman" pitchFamily="18" charset="0"/>
                <a:cs typeface="Times New Roman" pitchFamily="18" charset="0"/>
              </a:rPr>
              <a:t>giderilmesi için ön görülen </a:t>
            </a:r>
            <a:r>
              <a:rPr lang="tr-TR" altLang="tr-TR" sz="2200" b="1" kern="0" dirty="0" err="1" smtClean="0">
                <a:solidFill>
                  <a:srgbClr val="FF0000"/>
                </a:solidFill>
                <a:latin typeface="Times New Roman" pitchFamily="18" charset="0"/>
                <a:cs typeface="Times New Roman" pitchFamily="18" charset="0"/>
              </a:rPr>
              <a:t>termin</a:t>
            </a:r>
            <a:r>
              <a:rPr lang="tr-TR" altLang="tr-TR" sz="2200" b="1" kern="0" dirty="0" smtClean="0">
                <a:solidFill>
                  <a:srgbClr val="FF0000"/>
                </a:solidFill>
                <a:latin typeface="Times New Roman" pitchFamily="18" charset="0"/>
                <a:cs typeface="Times New Roman" pitchFamily="18" charset="0"/>
              </a:rPr>
              <a:t> süresi</a:t>
            </a:r>
            <a:r>
              <a:rPr lang="tr-TR" altLang="tr-TR" sz="2200" kern="0" dirty="0" smtClean="0">
                <a:latin typeface="Times New Roman" pitchFamily="18" charset="0"/>
                <a:cs typeface="Times New Roman" pitchFamily="18" charset="0"/>
              </a:rPr>
              <a:t> ile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skorlarının</a:t>
            </a:r>
            <a:r>
              <a:rPr lang="tr-TR" altLang="tr-TR" sz="2200" kern="0" dirty="0">
                <a:latin typeface="Times New Roman" pitchFamily="18" charset="0"/>
                <a:cs typeface="Times New Roman" pitchFamily="18" charset="0"/>
              </a:rPr>
              <a:t>; tehlikeli ve çok tehlikeli (15 ve üstü) olması durumunda riske bağlı ödenek talebi yapılması mümkün </a:t>
            </a:r>
            <a:r>
              <a:rPr lang="tr-TR" altLang="tr-TR" sz="2200" kern="0" dirty="0" smtClean="0">
                <a:latin typeface="Times New Roman" pitchFamily="18" charset="0"/>
                <a:cs typeface="Times New Roman" pitchFamily="18" charset="0"/>
              </a:rPr>
              <a:t>olacağından kayıtların ve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sorumlu </a:t>
            </a:r>
            <a:r>
              <a:rPr lang="tr-TR" altLang="tr-TR" sz="2200" b="1" kern="0" dirty="0" smtClean="0">
                <a:solidFill>
                  <a:srgbClr val="FF0000"/>
                </a:solidFill>
                <a:latin typeface="Times New Roman" pitchFamily="18" charset="0"/>
                <a:cs typeface="Times New Roman" pitchFamily="18" charset="0"/>
              </a:rPr>
              <a:t>kişilerinin </a:t>
            </a:r>
            <a:r>
              <a:rPr lang="tr-TR" altLang="tr-TR" sz="2200" kern="0" dirty="0" smtClean="0">
                <a:latin typeface="Times New Roman" pitchFamily="18" charset="0"/>
                <a:cs typeface="Times New Roman" pitchFamily="18" charset="0"/>
              </a:rPr>
              <a:t>güncel tutulması,</a:t>
            </a:r>
          </a:p>
          <a:p>
            <a:pPr marL="342900" indent="-342900" algn="just">
              <a:buFont typeface="Arial" panose="020B0604020202020204" pitchFamily="34" charset="0"/>
              <a:buChar char="•"/>
            </a:pP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Tehlike ve </a:t>
            </a:r>
            <a:r>
              <a:rPr lang="tr-TR" altLang="tr-TR" sz="2200" kern="0" dirty="0">
                <a:latin typeface="Times New Roman" pitchFamily="18" charset="0"/>
                <a:cs typeface="Times New Roman" pitchFamily="18" charset="0"/>
              </a:rPr>
              <a:t>riskler sisteme girilirken,  ileride </a:t>
            </a:r>
            <a:r>
              <a:rPr lang="tr-TR" altLang="tr-TR" sz="2200" b="1" kern="0" dirty="0">
                <a:solidFill>
                  <a:srgbClr val="FF0000"/>
                </a:solidFill>
                <a:latin typeface="Times New Roman" pitchFamily="18" charset="0"/>
                <a:cs typeface="Times New Roman" pitchFamily="18" charset="0"/>
              </a:rPr>
              <a:t>telafisi mümkün olmayan hususlarla karşılaşılmaması</a:t>
            </a:r>
            <a:r>
              <a:rPr lang="tr-TR" altLang="tr-TR" sz="2200" kern="0" dirty="0">
                <a:latin typeface="Times New Roman" pitchFamily="18" charset="0"/>
                <a:cs typeface="Times New Roman" pitchFamily="18" charset="0"/>
              </a:rPr>
              <a:t> ve </a:t>
            </a:r>
            <a:r>
              <a:rPr lang="tr-TR" altLang="tr-TR" sz="2200" b="1" kern="0" dirty="0">
                <a:solidFill>
                  <a:srgbClr val="FF0000"/>
                </a:solidFill>
                <a:latin typeface="Times New Roman" pitchFamily="18" charset="0"/>
                <a:cs typeface="Times New Roman" pitchFamily="18" charset="0"/>
              </a:rPr>
              <a:t>kamu zararı oluşturulmaması</a:t>
            </a:r>
            <a:r>
              <a:rPr lang="tr-TR" altLang="tr-TR" sz="2200" kern="0" dirty="0">
                <a:latin typeface="Times New Roman" pitchFamily="18" charset="0"/>
                <a:cs typeface="Times New Roman" pitchFamily="18" charset="0"/>
              </a:rPr>
              <a:t> için gerekli hassasiyetin gösterilmesi</a:t>
            </a:r>
            <a:r>
              <a:rPr lang="tr-TR" altLang="tr-TR" sz="22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İşveren/işveren </a:t>
            </a:r>
            <a:r>
              <a:rPr lang="tr-TR" altLang="tr-TR" sz="2200" kern="0" dirty="0">
                <a:latin typeface="Times New Roman" pitchFamily="18" charset="0"/>
                <a:cs typeface="Times New Roman" pitchFamily="18" charset="0"/>
              </a:rPr>
              <a:t>vekili tarafından, okul/kurumdaki risklerden kaynaklı mali ihtiyaçların  belirlenmesinde, </a:t>
            </a:r>
            <a:r>
              <a:rPr lang="tr-TR" altLang="tr-TR" sz="2200" b="1" kern="0" dirty="0" smtClean="0">
                <a:solidFill>
                  <a:srgbClr val="FF0000"/>
                </a:solidFill>
                <a:latin typeface="Times New Roman" pitchFamily="18" charset="0"/>
                <a:cs typeface="Times New Roman" pitchFamily="18" charset="0"/>
              </a:rPr>
              <a:t>ekonomik </a:t>
            </a:r>
            <a:r>
              <a:rPr lang="tr-TR" altLang="tr-TR" sz="2200" b="1" kern="0" dirty="0">
                <a:solidFill>
                  <a:srgbClr val="FF0000"/>
                </a:solidFill>
                <a:latin typeface="Times New Roman" pitchFamily="18" charset="0"/>
                <a:cs typeface="Times New Roman" pitchFamily="18" charset="0"/>
              </a:rPr>
              <a:t>kodlara uygun </a:t>
            </a:r>
            <a:r>
              <a:rPr lang="tr-TR" altLang="tr-TR" sz="2200" kern="0" dirty="0">
                <a:latin typeface="Times New Roman" pitchFamily="18" charset="0"/>
                <a:cs typeface="Times New Roman" pitchFamily="18" charset="0"/>
              </a:rPr>
              <a:t>ödenek taleplerinin yapılması, </a:t>
            </a:r>
            <a:endParaRPr lang="tr-TR" altLang="tr-TR" sz="24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577945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TEŞEKKÜR EDERİM</a:t>
            </a:r>
            <a:endParaRPr lang="tr-TR" altLang="tr-TR" sz="40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p:txBody>
      </p:sp>
      <p:sp>
        <p:nvSpPr>
          <p:cNvPr id="7" name="Text Box 3"/>
          <p:cNvSpPr txBox="1">
            <a:spLocks noChangeArrowheads="1"/>
          </p:cNvSpPr>
          <p:nvPr/>
        </p:nvSpPr>
        <p:spPr bwMode="auto">
          <a:xfrm>
            <a:off x="2502029" y="5013176"/>
            <a:ext cx="4284403" cy="646331"/>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Sercan YAĞCI</a:t>
            </a:r>
            <a:endParaRPr lang="tr-TR" altLang="tr-TR" b="1" kern="0" dirty="0">
              <a:latin typeface="Times New Roman" panose="02020603050405020304" pitchFamily="18" charset="0"/>
              <a:cs typeface="Times New Roman" panose="02020603050405020304" pitchFamily="18" charset="0"/>
            </a:endParaRPr>
          </a:p>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PENDİK İSG Büro Yöneticisi</a:t>
            </a:r>
            <a:endParaRPr lang="tr-TR" altLang="tr-TR"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28995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9426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vekili tarafından, talep edilen ödeneğin maliyet analizinin </a:t>
            </a:r>
            <a:r>
              <a:rPr lang="tr-TR" altLang="tr-TR" sz="2400" b="1" kern="0" dirty="0">
                <a:solidFill>
                  <a:srgbClr val="FF0000"/>
                </a:solidFill>
                <a:latin typeface="Times New Roman" pitchFamily="18" charset="0"/>
                <a:cs typeface="Times New Roman" pitchFamily="18" charset="0"/>
              </a:rPr>
              <a:t>piyasa fiyat araştırmasına göre belirlenmesi</a:t>
            </a:r>
            <a:r>
              <a:rPr lang="tr-TR" altLang="tr-TR" sz="2400" kern="0" dirty="0">
                <a:latin typeface="Times New Roman" pitchFamily="18" charset="0"/>
                <a:cs typeface="Times New Roman" pitchFamily="18" charset="0"/>
              </a:rPr>
              <a:t>, en ekonomik biçimde çözümleme yapılması, herhangi bir kamu zararı oluşturmaması, mer'i mevzuat hükümlerine uygun, can ve mal kayıplarının önlenmesini sağlayacak şekilde ödenek ihtiyacı verilerinin sisteme girilmesi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vekillerince </a:t>
            </a:r>
            <a:r>
              <a:rPr lang="tr-TR" altLang="tr-TR" sz="2400" b="1" kern="0" dirty="0">
                <a:solidFill>
                  <a:srgbClr val="FF0000"/>
                </a:solidFill>
                <a:latin typeface="Times New Roman" pitchFamily="18" charset="0"/>
                <a:cs typeface="Times New Roman" pitchFamily="18" charset="0"/>
              </a:rPr>
              <a:t>yıl içinde girilmiş ödenek ihtiyacı verilerinin takip edilmesi</a:t>
            </a:r>
            <a:r>
              <a:rPr lang="tr-TR" altLang="tr-TR" sz="2400" kern="0" dirty="0">
                <a:latin typeface="Times New Roman" pitchFamily="18" charset="0"/>
                <a:cs typeface="Times New Roman" pitchFamily="18" charset="0"/>
              </a:rPr>
              <a:t>, </a:t>
            </a:r>
            <a:r>
              <a:rPr lang="tr-TR" altLang="tr-TR" sz="2400" kern="0" dirty="0">
                <a:solidFill>
                  <a:srgbClr val="FF0000"/>
                </a:solidFill>
                <a:latin typeface="Times New Roman" pitchFamily="18" charset="0"/>
                <a:cs typeface="Times New Roman" pitchFamily="18" charset="0"/>
              </a:rPr>
              <a:t>ciddi ve yakın bir tehlike durumunda, İlçe İSG Büro Yöneticisine bildirim yapılması</a:t>
            </a:r>
            <a:r>
              <a:rPr lang="tr-TR" altLang="tr-TR" sz="2400" kern="0" dirty="0">
                <a:latin typeface="Times New Roman" pitchFamily="18" charset="0"/>
                <a:cs typeface="Times New Roman" pitchFamily="18" charset="0"/>
              </a:rPr>
              <a:t>, ciddi ve yakın bir tehlike arz eden kısım yada bölümde işin durdurulması gerekiyorsa gerekli tedbirlerin aksatılmadan alınması için İl/İlçe Milli Eğitim Müdürüne bildirimde bulunulması</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2085358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95723"/>
            <a:ext cx="8294269"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a:latin typeface="Times New Roman" pitchFamily="18" charset="0"/>
                <a:cs typeface="Times New Roman" pitchFamily="18" charset="0"/>
              </a:rPr>
              <a:t>Kurum risk tabanlı ödenek </a:t>
            </a:r>
            <a:r>
              <a:rPr lang="tr-TR" altLang="tr-TR" sz="2400" b="1" kern="0" dirty="0">
                <a:solidFill>
                  <a:srgbClr val="FF0000"/>
                </a:solidFill>
                <a:latin typeface="Times New Roman" pitchFamily="18" charset="0"/>
                <a:cs typeface="Times New Roman" pitchFamily="18" charset="0"/>
              </a:rPr>
              <a:t>ilk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İlçe İSG Büro Yöneticileri</a:t>
            </a:r>
            <a:r>
              <a:rPr lang="tr-TR" altLang="tr-TR" sz="2400" kern="0" dirty="0">
                <a:latin typeface="Times New Roman" pitchFamily="18" charset="0"/>
                <a:cs typeface="Times New Roman" pitchFamily="18" charset="0"/>
              </a:rPr>
              <a:t> tarafından yapılması</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İlk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İSG açısından; inceleme, analiz etme, risk şiddet ve frekans değeri dikkate alınarak, </a:t>
            </a:r>
            <a:r>
              <a:rPr lang="tr-TR" altLang="tr-TR" sz="2400" b="1" kern="0" dirty="0">
                <a:solidFill>
                  <a:srgbClr val="FF0000"/>
                </a:solidFill>
                <a:latin typeface="Times New Roman" pitchFamily="18" charset="0"/>
                <a:cs typeface="Times New Roman" pitchFamily="18" charset="0"/>
              </a:rPr>
              <a:t>gerekirse tehlikeli durumların yerinde teknik uzmanlarca incelemesi </a:t>
            </a:r>
            <a:r>
              <a:rPr lang="tr-TR" altLang="tr-TR" sz="2400" kern="0" dirty="0">
                <a:latin typeface="Times New Roman" pitchFamily="18" charset="0"/>
                <a:cs typeface="Times New Roman" pitchFamily="18" charset="0"/>
              </a:rPr>
              <a:t>sonucunda düzenlenen rapora göre karar verilmesi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Kurum </a:t>
            </a:r>
            <a:r>
              <a:rPr lang="tr-TR" altLang="tr-TR" sz="2400" kern="0" dirty="0">
                <a:latin typeface="Times New Roman" pitchFamily="18" charset="0"/>
                <a:cs typeface="Times New Roman" pitchFamily="18" charset="0"/>
              </a:rPr>
              <a:t>risk tabanlı ödenek </a:t>
            </a:r>
            <a:r>
              <a:rPr lang="tr-TR" altLang="tr-TR" sz="2400" b="1" kern="0" dirty="0">
                <a:solidFill>
                  <a:srgbClr val="FF0000"/>
                </a:solidFill>
                <a:latin typeface="Times New Roman" pitchFamily="18" charset="0"/>
                <a:cs typeface="Times New Roman" pitchFamily="18" charset="0"/>
              </a:rPr>
              <a:t>ikinci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 İSGB Koordinatörleri </a:t>
            </a:r>
            <a:r>
              <a:rPr lang="tr-TR" altLang="tr-TR" sz="2400" kern="0" dirty="0">
                <a:latin typeface="Times New Roman" pitchFamily="18" charset="0"/>
                <a:cs typeface="Times New Roman" pitchFamily="18" charset="0"/>
              </a:rPr>
              <a:t> tarafından yapılması,</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2969955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316"/>
            <a:ext cx="8294269"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İkinci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r>
              <a:rPr lang="tr-TR" altLang="tr-TR" sz="2400" b="1" kern="0" dirty="0">
                <a:solidFill>
                  <a:srgbClr val="FF0000"/>
                </a:solidFill>
                <a:latin typeface="Times New Roman" pitchFamily="18" charset="0"/>
                <a:cs typeface="Times New Roman" pitchFamily="18" charset="0"/>
              </a:rPr>
              <a:t>İlçe İSG Büro Yöneticilerinin onay işlemlerinin doğruluğunu teyit edecek şekilde</a:t>
            </a:r>
            <a:r>
              <a:rPr lang="tr-TR" altLang="tr-TR" sz="2400" kern="0" dirty="0">
                <a:latin typeface="Times New Roman" pitchFamily="18" charset="0"/>
                <a:cs typeface="Times New Roman" pitchFamily="18" charset="0"/>
              </a:rPr>
              <a:t>, muhtemel harcamanın sınıflandırmasında kullanılan </a:t>
            </a:r>
            <a:r>
              <a:rPr lang="tr-TR" altLang="tr-TR" sz="2400" b="1" kern="0" dirty="0">
                <a:solidFill>
                  <a:srgbClr val="FF0000"/>
                </a:solidFill>
                <a:latin typeface="Times New Roman" pitchFamily="18" charset="0"/>
                <a:cs typeface="Times New Roman" pitchFamily="18" charset="0"/>
              </a:rPr>
              <a:t>ekonomik kodların uygunluğu </a:t>
            </a:r>
            <a:r>
              <a:rPr lang="tr-TR" altLang="tr-TR" sz="2400" kern="0" dirty="0">
                <a:latin typeface="Times New Roman" pitchFamily="18" charset="0"/>
                <a:cs typeface="Times New Roman" pitchFamily="18" charset="0"/>
              </a:rPr>
              <a:t>ile </a:t>
            </a:r>
            <a:r>
              <a:rPr lang="tr-TR" altLang="tr-TR" sz="2400" b="1" kern="0" dirty="0">
                <a:solidFill>
                  <a:srgbClr val="FF0000"/>
                </a:solidFill>
                <a:latin typeface="Times New Roman" pitchFamily="18" charset="0"/>
                <a:cs typeface="Times New Roman" pitchFamily="18" charset="0"/>
              </a:rPr>
              <a:t>ödenek miktarının ihtiyacın karşılanmasında piyasa koşullarının uygunluğu kontrol edilerek</a:t>
            </a:r>
            <a:r>
              <a:rPr lang="tr-TR" altLang="tr-TR" sz="2400" kern="0" dirty="0">
                <a:latin typeface="Times New Roman" pitchFamily="18" charset="0"/>
                <a:cs typeface="Times New Roman" pitchFamily="18" charset="0"/>
              </a:rPr>
              <a:t>, gerekli  hassasiyeti sağlayacak şekilde karar verilmesi,	</a:t>
            </a: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b="1" kern="0" dirty="0">
                <a:solidFill>
                  <a:srgbClr val="FF0000"/>
                </a:solidFill>
                <a:latin typeface="Times New Roman" pitchFamily="18" charset="0"/>
                <a:cs typeface="Times New Roman" pitchFamily="18" charset="0"/>
              </a:rPr>
              <a:t>Temel Eğitim Genel Müdürlüğüne bağlı okullarının  </a:t>
            </a:r>
            <a:r>
              <a:rPr lang="tr-TR" altLang="tr-TR" sz="2400" kern="0" dirty="0">
                <a:latin typeface="Times New Roman" pitchFamily="18" charset="0"/>
                <a:cs typeface="Times New Roman" pitchFamily="18" charset="0"/>
              </a:rPr>
              <a:t>ödenek ihtiyacı taleplerine ait </a:t>
            </a:r>
            <a:r>
              <a:rPr lang="tr-TR" altLang="tr-TR" sz="2400" b="1" kern="0" dirty="0">
                <a:solidFill>
                  <a:srgbClr val="FF0000"/>
                </a:solidFill>
                <a:latin typeface="Times New Roman" pitchFamily="18" charset="0"/>
                <a:cs typeface="Times New Roman" pitchFamily="18" charset="0"/>
              </a:rPr>
              <a:t>ikinci onay işlemini müteakip</a:t>
            </a:r>
            <a:r>
              <a:rPr lang="tr-TR" altLang="tr-TR" sz="2400" kern="0" dirty="0">
                <a:latin typeface="Times New Roman" pitchFamily="18" charset="0"/>
                <a:cs typeface="Times New Roman" pitchFamily="18" charset="0"/>
              </a:rPr>
              <a:t>, </a:t>
            </a:r>
            <a:r>
              <a:rPr lang="tr-TR" altLang="tr-TR" sz="2400" b="1" kern="0" dirty="0">
                <a:solidFill>
                  <a:srgbClr val="FF0000"/>
                </a:solidFill>
                <a:latin typeface="Times New Roman" pitchFamily="18" charset="0"/>
                <a:cs typeface="Times New Roman" pitchFamily="18" charset="0"/>
              </a:rPr>
              <a:t>İl Milli Eğitim Müdürlüğü Destek Hizmetleri Şube </a:t>
            </a:r>
            <a:r>
              <a:rPr lang="tr-TR" altLang="tr-TR" sz="2400" b="1" kern="0" dirty="0" smtClean="0">
                <a:solidFill>
                  <a:srgbClr val="FF0000"/>
                </a:solidFill>
                <a:latin typeface="Times New Roman" pitchFamily="18" charset="0"/>
                <a:cs typeface="Times New Roman" pitchFamily="18" charset="0"/>
              </a:rPr>
              <a:t>yetkilisince</a:t>
            </a:r>
            <a:r>
              <a:rPr lang="tr-TR" altLang="tr-TR" sz="2400" kern="0" dirty="0" smtClean="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MEBBİS yöneticisi tarafından tanımlanan </a:t>
            </a:r>
            <a:r>
              <a:rPr lang="tr-TR" altLang="tr-TR" sz="2400" b="1" kern="0" dirty="0" err="1">
                <a:latin typeface="Times New Roman" pitchFamily="18" charset="0"/>
                <a:cs typeface="Times New Roman" pitchFamily="18" charset="0"/>
              </a:rPr>
              <a:t>ISGODPlakaKodu</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p:txBody>
      </p:sp>
    </p:spTree>
    <p:extLst>
      <p:ext uri="{BB962C8B-B14F-4D97-AF65-F5344CB8AC3E}">
        <p14:creationId xmlns:p14="http://schemas.microsoft.com/office/powerpoint/2010/main" xmlns="" val="26375021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975"/>
            <a:ext cx="8294269"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sz="2400" b="1" kern="0" dirty="0">
                <a:solidFill>
                  <a:srgbClr val="FF0000"/>
                </a:solidFill>
                <a:latin typeface="Times New Roman" pitchFamily="18" charset="0"/>
                <a:cs typeface="Times New Roman" pitchFamily="18" charset="0"/>
              </a:rPr>
              <a:t>06.7 GAYRİMENKUL BÜYÜK ONARIM GİDERLERİ</a:t>
            </a:r>
            <a:r>
              <a:rPr lang="tr-TR" altLang="tr-TR" sz="2400" b="1" kern="0" dirty="0">
                <a:solidFill>
                  <a:srgbClr val="FF0000"/>
                </a:solidFill>
                <a:latin typeface="Times New Roman" pitchFamily="18" charset="0"/>
                <a:cs typeface="Times New Roman" pitchFamily="18" charset="0"/>
              </a:rPr>
              <a:t> ekonomik kodundan riske bağlı talep edilen ödenek talepleri;</a:t>
            </a:r>
            <a:r>
              <a:rPr lang="tr-TR" altLang="tr-TR" sz="2400" b="1" kern="0" dirty="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İSGB Koordinatörünün onayını müteakip, </a:t>
            </a:r>
            <a:r>
              <a:rPr lang="tr-TR" altLang="tr-TR" sz="2400" b="1" kern="0" dirty="0">
                <a:solidFill>
                  <a:srgbClr val="FF0000"/>
                </a:solidFill>
                <a:latin typeface="Times New Roman" pitchFamily="18" charset="0"/>
                <a:cs typeface="Times New Roman" pitchFamily="18" charset="0"/>
              </a:rPr>
              <a:t>İl MEM İnşaat ve Emlak </a:t>
            </a:r>
            <a:r>
              <a:rPr lang="tr-TR" altLang="tr-TR" sz="2400" b="1" kern="0" dirty="0" smtClean="0">
                <a:solidFill>
                  <a:srgbClr val="FF0000"/>
                </a:solidFill>
                <a:latin typeface="Times New Roman" pitchFamily="18" charset="0"/>
                <a:cs typeface="Times New Roman" pitchFamily="18" charset="0"/>
              </a:rPr>
              <a:t>Şube </a:t>
            </a:r>
            <a:r>
              <a:rPr lang="tr-TR" altLang="tr-TR" sz="2400" b="1" kern="0" dirty="0">
                <a:solidFill>
                  <a:srgbClr val="FF0000"/>
                </a:solidFill>
                <a:latin typeface="Times New Roman" pitchFamily="18" charset="0"/>
                <a:cs typeface="Times New Roman" pitchFamily="18" charset="0"/>
              </a:rPr>
              <a:t>yetkilisince</a:t>
            </a:r>
            <a:r>
              <a:rPr lang="tr-TR" altLang="tr-TR" sz="2400" kern="0" dirty="0">
                <a:latin typeface="Times New Roman" pitchFamily="18" charset="0"/>
                <a:cs typeface="Times New Roman" pitchFamily="18" charset="0"/>
              </a:rPr>
              <a:t>, İl MEBBİS yöneticisi tarafından tanımlanan </a:t>
            </a:r>
            <a:r>
              <a:rPr lang="tr-TR" altLang="tr-TR" sz="2400" kern="0" dirty="0" smtClean="0">
                <a:latin typeface="Times New Roman" pitchFamily="18" charset="0"/>
                <a:cs typeface="Times New Roman" pitchFamily="18" charset="0"/>
              </a:rPr>
              <a:t>bir 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teşkilatında ödenek gönderiminde; </a:t>
            </a:r>
            <a:r>
              <a:rPr lang="tr-TR" altLang="tr-TR" sz="2400" b="1" kern="0" dirty="0">
                <a:solidFill>
                  <a:srgbClr val="FF0000"/>
                </a:solidFill>
                <a:latin typeface="Times New Roman" pitchFamily="18" charset="0"/>
                <a:cs typeface="Times New Roman" pitchFamily="18" charset="0"/>
              </a:rPr>
              <a:t>Genel Müdürlüklerin/Başkanlıkların bütçe ve mali kaynakları hakkında görevli Daire Başkanlıklarında yetkilendirilmiş</a:t>
            </a:r>
            <a:r>
              <a:rPr lang="tr-TR" altLang="tr-TR" sz="2400" kern="0" dirty="0">
                <a:latin typeface="Times New Roman" pitchFamily="18" charset="0"/>
                <a:cs typeface="Times New Roman" pitchFamily="18" charset="0"/>
              </a:rPr>
              <a:t>, süreç takip sorumluluğuna sahip </a:t>
            </a:r>
            <a:r>
              <a:rPr lang="tr-TR" altLang="tr-TR" sz="2400" b="1" kern="0" dirty="0">
                <a:solidFill>
                  <a:srgbClr val="FF0000"/>
                </a:solidFill>
                <a:latin typeface="Times New Roman" pitchFamily="18" charset="0"/>
                <a:cs typeface="Times New Roman" pitchFamily="18" charset="0"/>
              </a:rPr>
              <a:t>uzman tarafından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r>
              <a:rPr lang="tr-TR" altLang="tr-TR" sz="2400" kern="0" dirty="0" smtClean="0">
                <a:latin typeface="Times New Roman" pitchFamily="18" charset="0"/>
                <a:cs typeface="Times New Roman" pitchFamily="18" charset="0"/>
              </a:rPr>
              <a:t>,</a:t>
            </a:r>
          </a:p>
          <a:p>
            <a:pPr algn="just"/>
            <a:endParaRPr lang="tr-TR" altLang="tr-TR" sz="2400" kern="0" dirty="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    gerekmektedir.</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xmlns="" val="317388845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2541</TotalTime>
  <Words>2952</Words>
  <Application>Microsoft Office PowerPoint</Application>
  <PresentationFormat>Ekran Gösterisi (4:3)</PresentationFormat>
  <Paragraphs>598</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Medyan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Ozkan AVCI</dc:creator>
  <cp:lastModifiedBy>Lenovo</cp:lastModifiedBy>
  <cp:revision>130</cp:revision>
  <dcterms:created xsi:type="dcterms:W3CDTF">2017-05-25T07:49:56Z</dcterms:created>
  <dcterms:modified xsi:type="dcterms:W3CDTF">2020-02-12T08:05:06Z</dcterms:modified>
</cp:coreProperties>
</file>